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omments/modernComment_102_0.xml" ContentType="application/vnd.ms-powerpoint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32_37896467.xml" ContentType="application/vnd.ms-powerpoint.comments+xml"/>
  <Override PartName="/ppt/notesSlides/notesSlide5.xml" ContentType="application/vnd.openxmlformats-officedocument.presentationml.notesSlide+xml"/>
  <Override PartName="/ppt/comments/modernComment_130_CDB2445A.xml" ContentType="application/vnd.ms-powerpoint.comments+xml"/>
  <Override PartName="/ppt/notesSlides/notesSlide6.xml" ContentType="application/vnd.openxmlformats-officedocument.presentationml.notesSlide+xml"/>
  <Override PartName="/ppt/comments/modernComment_126_5683A8D4.xml" ContentType="application/vnd.ms-powerpoint.comments+xml"/>
  <Override PartName="/ppt/notesSlides/notesSlide7.xml" ContentType="application/vnd.openxmlformats-officedocument.presentationml.notesSlide+xml"/>
  <Override PartName="/ppt/comments/modernComment_133_61975E40.xml" ContentType="application/vnd.ms-powerpoint.comments+xml"/>
  <Override PartName="/ppt/notesSlides/notesSlide8.xml" ContentType="application/vnd.openxmlformats-officedocument.presentationml.notesSlide+xml"/>
  <Override PartName="/ppt/comments/modernComment_134_CEECBAC8.xml" ContentType="application/vnd.ms-powerpoint.comments+xml"/>
  <Override PartName="/ppt/notesSlides/notesSlide9.xml" ContentType="application/vnd.openxmlformats-officedocument.presentationml.notesSlide+xml"/>
  <Override PartName="/ppt/comments/modernComment_135_DF93CCFF.xml" ContentType="application/vnd.ms-powerpoint.comments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47"/>
  </p:notesMasterIdLst>
  <p:sldIdLst>
    <p:sldId id="257" r:id="rId2"/>
    <p:sldId id="258" r:id="rId3"/>
    <p:sldId id="269" r:id="rId4"/>
    <p:sldId id="270" r:id="rId5"/>
    <p:sldId id="324" r:id="rId6"/>
    <p:sldId id="271" r:id="rId7"/>
    <p:sldId id="322" r:id="rId8"/>
    <p:sldId id="292" r:id="rId9"/>
    <p:sldId id="291" r:id="rId10"/>
    <p:sldId id="279" r:id="rId11"/>
    <p:sldId id="289" r:id="rId12"/>
    <p:sldId id="273" r:id="rId13"/>
    <p:sldId id="274" r:id="rId14"/>
    <p:sldId id="318" r:id="rId15"/>
    <p:sldId id="320" r:id="rId16"/>
    <p:sldId id="280" r:id="rId17"/>
    <p:sldId id="296" r:id="rId18"/>
    <p:sldId id="327" r:id="rId19"/>
    <p:sldId id="319" r:id="rId20"/>
    <p:sldId id="297" r:id="rId21"/>
    <p:sldId id="298" r:id="rId22"/>
    <p:sldId id="313" r:id="rId23"/>
    <p:sldId id="315" r:id="rId24"/>
    <p:sldId id="316" r:id="rId25"/>
    <p:sldId id="317" r:id="rId26"/>
    <p:sldId id="312" r:id="rId27"/>
    <p:sldId id="275" r:id="rId28"/>
    <p:sldId id="276" r:id="rId29"/>
    <p:sldId id="277" r:id="rId30"/>
    <p:sldId id="326" r:id="rId31"/>
    <p:sldId id="321" r:id="rId32"/>
    <p:sldId id="303" r:id="rId33"/>
    <p:sldId id="328" r:id="rId34"/>
    <p:sldId id="282" r:id="rId35"/>
    <p:sldId id="310" r:id="rId36"/>
    <p:sldId id="306" r:id="rId37"/>
    <p:sldId id="305" r:id="rId38"/>
    <p:sldId id="304" r:id="rId39"/>
    <p:sldId id="294" r:id="rId40"/>
    <p:sldId id="307" r:id="rId41"/>
    <p:sldId id="308" r:id="rId42"/>
    <p:sldId id="309" r:id="rId43"/>
    <p:sldId id="330" r:id="rId44"/>
    <p:sldId id="265" r:id="rId45"/>
    <p:sldId id="266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it" id="{4E042741-ED88-412C-A362-DC3B8DCD9098}">
          <p14:sldIdLst>
            <p14:sldId id="257"/>
            <p14:sldId id="258"/>
          </p14:sldIdLst>
        </p14:section>
        <p14:section name="Introduction" id="{6B1667A5-29FD-4543-A6B1-C85F9FDC2A80}">
          <p14:sldIdLst>
            <p14:sldId id="269"/>
            <p14:sldId id="270"/>
            <p14:sldId id="324"/>
          </p14:sldIdLst>
        </p14:section>
        <p14:section name="Goal&amp;Progress" id="{B424C393-E280-4AF2-9D2C-5451BAB2DF9C}">
          <p14:sldIdLst>
            <p14:sldId id="271"/>
            <p14:sldId id="322"/>
            <p14:sldId id="292"/>
            <p14:sldId id="291"/>
            <p14:sldId id="279"/>
            <p14:sldId id="289"/>
          </p14:sldIdLst>
        </p14:section>
        <p14:section name="Implementation" id="{5085DDAE-F4AD-4B41-8392-21C3A742858A}">
          <p14:sldIdLst>
            <p14:sldId id="273"/>
            <p14:sldId id="274"/>
            <p14:sldId id="318"/>
            <p14:sldId id="320"/>
            <p14:sldId id="280"/>
            <p14:sldId id="296"/>
            <p14:sldId id="327"/>
            <p14:sldId id="319"/>
            <p14:sldId id="297"/>
            <p14:sldId id="298"/>
            <p14:sldId id="313"/>
            <p14:sldId id="315"/>
            <p14:sldId id="316"/>
            <p14:sldId id="317"/>
            <p14:sldId id="312"/>
          </p14:sldIdLst>
        </p14:section>
        <p14:section name="demo" id="{953127EB-0646-45BC-9586-8876A0CD39AB}">
          <p14:sldIdLst>
            <p14:sldId id="275"/>
            <p14:sldId id="276"/>
          </p14:sldIdLst>
        </p14:section>
        <p14:section name="test&amp;result" id="{9EDFE08D-5AE4-46EC-B804-527C527F23BD}">
          <p14:sldIdLst>
            <p14:sldId id="277"/>
            <p14:sldId id="326"/>
            <p14:sldId id="321"/>
            <p14:sldId id="303"/>
            <p14:sldId id="328"/>
            <p14:sldId id="282"/>
            <p14:sldId id="310"/>
            <p14:sldId id="306"/>
            <p14:sldId id="305"/>
            <p14:sldId id="304"/>
            <p14:sldId id="294"/>
            <p14:sldId id="307"/>
            <p14:sldId id="308"/>
            <p14:sldId id="309"/>
            <p14:sldId id="330"/>
          </p14:sldIdLst>
        </p14:section>
        <p14:section name="Fin" id="{F42A1AC8-13D8-421E-9230-B1725D4C8748}">
          <p14:sldIdLst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60F7613-910D-8B2E-14B1-47BCF1F832BC}" name="정성수" initials="정성" userId="S::ds09043@o365.skku.edu::80c57ad8-cb4c-416a-93dc-c82c9b37cc70" providerId="AD"/>
  <p188:author id="{29AAA849-0164-7C10-7DA0-0A02F13C13F8}" name="백민호" initials="" userId="S::hoeo456@o365.skku.edu::95e5f9ff-beef-43d2-9d43-2e6349c5b2e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7EBB"/>
    <a:srgbClr val="FEFB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7C9B67-38DB-B062-9718-42CDC07B1EF7}" v="720" dt="2024-12-01T14:49:44.281"/>
    <p1510:client id="{25EB7657-3431-26ED-BEDC-6268EA11653D}" v="591" dt="2024-12-01T14:17:25.141"/>
    <p1510:client id="{28CFB0C0-180F-4971-2C0D-647DC8F69278}" v="2614" dt="2024-12-01T14:16:53.524"/>
    <p1510:client id="{342618D8-8DF2-1000-381C-F085E069E368}" v="1016" dt="2024-12-01T08:47:57.652"/>
    <p1510:client id="{37DE59D7-BEEE-8263-4068-255FD297DEA3}" v="42" dt="2024-12-01T14:48:46.986"/>
    <p1510:client id="{42F91939-E386-61EB-A22E-1F933FB12DC9}" v="1508" dt="2024-11-30T17:38:21.793"/>
    <p1510:client id="{61C937A4-D658-3267-6C2D-425C9A98780C}" v="406" dt="2024-12-01T07:34:42.031"/>
    <p1510:client id="{7E8F20B7-EDA5-4D7B-8BD3-280460CDC73E}" v="8908" dt="2024-12-01T14:47:16.793"/>
    <p1510:client id="{7ED1228B-CCF4-C74B-5525-2ADAB75EEA64}" v="37" dt="2024-12-01T04:38:43.308"/>
    <p1510:client id="{BC28E7A2-499E-C22A-32E1-BBEAD996A5E4}" v="735" dt="2024-12-01T13:30:34.9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8/10/relationships/authors" Target="author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omments/modernComment_102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0D6780B-3C2C-43D0-98EE-5597EE3A5CB9}" authorId="{29AAA849-0164-7C10-7DA0-0A02F13C13F8}" created="2024-11-28T10:54:18.02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8"/>
      <ac:spMk id="9" creationId="{00000000-0000-0000-0000-000000000000}"/>
    </ac:deMkLst>
    <p188:txBody>
      <a:bodyPr/>
      <a:lstStyle/>
      <a:p>
        <a:r>
          <a:rPr lang="ko-KR" altLang="en-US"/>
          <a:t>  (1) 프로젝트의 동기
  (2) 프로젝트 목표
  (3) 구현 결과 / 시연 (혹은 시연 영상)
  (4) 테스트 계획 및 결과</a:t>
        </a:r>
      </a:p>
    </p188:txBody>
  </p188:cm>
</p188:cmLst>
</file>

<file path=ppt/comments/modernComment_126_5683A8D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399EFCE-3462-42CF-8F7E-C2FE6AD7CB20}" authorId="{C60F7613-910D-8B2E-14B1-47BCF1F832BC}" created="2024-12-01T05:15:39.539">
    <pc:sldMkLst xmlns:pc="http://schemas.microsoft.com/office/powerpoint/2013/main/command">
      <pc:docMk/>
      <pc:sldMk cId="1451469012" sldId="294"/>
    </pc:sldMkLst>
    <p188:txBody>
      <a:bodyPr/>
      <a:lstStyle/>
      <a:p>
        <a:r>
          <a:rPr lang="ko-KR" altLang="en-US"/>
          <a:t>에브리타임 알고 있냐고 물어보니 아예 딴소리를 하고 있음</a:t>
        </a:r>
      </a:p>
    </p188:txBody>
  </p188:cm>
</p188:cmLst>
</file>

<file path=ppt/comments/modernComment_130_CDB2445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5ADDBCC-926B-4586-8C29-C0C487F81E11}" authorId="{C60F7613-910D-8B2E-14B1-47BCF1F832BC}" created="2024-12-01T05:15:30.319">
    <pc:sldMkLst xmlns:pc="http://schemas.microsoft.com/office/powerpoint/2013/main/command">
      <pc:docMk/>
      <pc:sldMk cId="3451012186" sldId="304"/>
    </pc:sldMkLst>
    <p188:txBody>
      <a:bodyPr/>
      <a:lstStyle/>
      <a:p>
        <a:r>
          <a:rPr lang="ko-KR" altLang="en-US"/>
          <a:t>기존 챗봇은 졸업요건 하나 확인하기도 번거로움</a:t>
        </a:r>
      </a:p>
    </p188:txBody>
  </p188:cm>
</p188:cmLst>
</file>

<file path=ppt/comments/modernComment_132_3789646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DD248F0-CA92-4A22-9E93-F2D5B7A141C6}" authorId="{C60F7613-910D-8B2E-14B1-47BCF1F832BC}" created="2024-12-01T05:15:20.507">
    <pc:sldMkLst xmlns:pc="http://schemas.microsoft.com/office/powerpoint/2013/main/command">
      <pc:docMk/>
      <pc:sldMk cId="931751015" sldId="306"/>
    </pc:sldMkLst>
    <p188:txBody>
      <a:bodyPr/>
      <a:lstStyle/>
      <a:p>
        <a:r>
          <a:rPr lang="ko-KR" altLang="en-US"/>
          <a:t>왼쪽: 개선챗봇​
오른쪽: 기존챗봇​
=&gt;사용자 프롬프트의 유연성 + 자세한 설명 + 관련 공지까지</a:t>
        </a:r>
      </a:p>
    </p188:txBody>
  </p188:cm>
</p188:cmLst>
</file>

<file path=ppt/comments/modernComment_133_61975E4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63185EB-E56E-4744-A1B5-9E2E905CCBEB}" authorId="{C60F7613-910D-8B2E-14B1-47BCF1F832BC}" created="2024-12-01T05:15:49.633">
    <pc:sldMkLst xmlns:pc="http://schemas.microsoft.com/office/powerpoint/2013/main/command">
      <pc:docMk/>
      <pc:sldMk cId="1637310016" sldId="307"/>
    </pc:sldMkLst>
    <p188:txBody>
      <a:bodyPr/>
      <a:lstStyle/>
      <a:p>
        <a:r>
          <a:rPr lang="ko-KR" altLang="en-US"/>
          <a:t>연구실 목록은 현재 가나다순이라 교수님 성함이 ㄱ으로 시작하는 연구실만 나오긴 했지만, 이런 점은 차차 발전시킬 수 있음</a:t>
        </a:r>
      </a:p>
    </p188:txBody>
  </p188:cm>
</p188:cmLst>
</file>

<file path=ppt/comments/modernComment_134_CEECBAC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ACDE61-A735-4F81-9AAF-717F522954B2}" authorId="{C60F7613-910D-8B2E-14B1-47BCF1F832BC}" created="2024-12-01T05:15:57.777">
    <pc:sldMkLst xmlns:pc="http://schemas.microsoft.com/office/powerpoint/2013/main/command">
      <pc:docMk/>
      <pc:sldMk cId="3471620808" sldId="308"/>
    </pc:sldMkLst>
    <p188:txBody>
      <a:bodyPr/>
      <a:lstStyle/>
      <a:p>
        <a:r>
          <a:rPr lang="ko-KR" altLang="en-US"/>
          <a:t>챗봇에게 정보를 가르치려고 하면 진위여부와 관계없이 챗봇이 무시함 =&gt; 챗봇 답변의 신뢰성을 위해​</a:t>
        </a:r>
      </a:p>
    </p188:txBody>
  </p188:cm>
</p188:cmLst>
</file>

<file path=ppt/comments/modernComment_135_DF93CCF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657D903-D559-4731-885C-D4A9D8C13D85}" authorId="{C60F7613-910D-8B2E-14B1-47BCF1F832BC}" created="2024-12-01T05:16:04.293">
    <pc:sldMkLst xmlns:pc="http://schemas.microsoft.com/office/powerpoint/2013/main/command">
      <pc:docMk/>
      <pc:sldMk cId="3751005439" sldId="309"/>
    </pc:sldMkLst>
    <p188:txBody>
      <a:bodyPr/>
      <a:lstStyle/>
      <a:p>
        <a:r>
          <a:rPr lang="ko-KR" altLang="en-US"/>
          <a:t>불필요한 대화를 하려고 하면 적당히 대꾸해주고 다른 도와줄 것 없는지 물어봄​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4DBD11-EF1E-48BC-A70D-98E590F9C491}" type="datetimeFigureOut">
              <a:t>2024-12-01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23FE50-2B1A-40F2-B405-CC3274C87379}" type="slidenum"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843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CC114-CF76-455A-9594-B72AA7E0716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4808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미사용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CC114-CF76-455A-9594-B72AA7E0716A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776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CC114-CF76-455A-9594-B72AA7E0716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03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CC114-CF76-455A-9594-B72AA7E0716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281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3FE50-2B1A-40F2-B405-CC3274C87379}" type="slidenum">
              <a:rPr lang="en-US" altLang="ko-KR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275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3FE50-2B1A-40F2-B405-CC3274C87379}" type="slidenum">
              <a:rPr lang="en-US" altLang="ko-KR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13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3FE50-2B1A-40F2-B405-CC3274C87379}" type="slidenum">
              <a:rPr lang="en-US" altLang="ko-KR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069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3FE50-2B1A-40F2-B405-CC3274C87379}" type="slidenum">
              <a:rPr lang="en-US" altLang="ko-KR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549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3FE50-2B1A-40F2-B405-CC3274C87379}" type="slidenum">
              <a:rPr lang="en-US" altLang="ko-KR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052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3FE50-2B1A-40F2-B405-CC3274C87379}" type="slidenum">
              <a:rPr lang="en-US" altLang="ko-KR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002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05200" y="2938991"/>
            <a:ext cx="5181600" cy="980017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9273" y="2113832"/>
            <a:ext cx="4913453" cy="66588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2750" y="5628217"/>
            <a:ext cx="1422400" cy="243417"/>
          </a:xfrm>
          <a:prstGeom prst="rect">
            <a:avLst/>
          </a:prstGeom>
        </p:spPr>
        <p:txBody>
          <a:bodyPr/>
          <a:lstStyle/>
          <a:p>
            <a:fld id="{900E59B3-15DA-49CC-A5FF-CDE032D76F9C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C19FD76C-05B9-5DA3-D180-6E9849FA6BEC}"/>
              </a:ext>
            </a:extLst>
          </p:cNvPr>
          <p:cNvSpPr/>
          <p:nvPr userDrawn="1"/>
        </p:nvSpPr>
        <p:spPr>
          <a:xfrm>
            <a:off x="4601308" y="6150224"/>
            <a:ext cx="759069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674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746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290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486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113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6568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</p:sldLayoutIdLst>
  <p:txStyles>
    <p:titleStyle>
      <a:lvl1pPr algn="ctr" defTabSz="609630" rtl="0" eaLnBrk="1" latinLnBrk="1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1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1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1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1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1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1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1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1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1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1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1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1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1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1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1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1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1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1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2_0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blog.nerdfactory.ai/2019/04/04/flask-unittest.html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2_3789646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0_CDB2445A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6_5683A8D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jpe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3_61975E4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4_CEECBAC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5_DF93CCFF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32BFA058-2D76-656E-7848-D7CA49AEDBD1}"/>
              </a:ext>
            </a:extLst>
          </p:cNvPr>
          <p:cNvSpPr txBox="1"/>
          <p:nvPr/>
        </p:nvSpPr>
        <p:spPr>
          <a:xfrm>
            <a:off x="794478" y="2699986"/>
            <a:ext cx="10603044" cy="1110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6"/>
              </a:lnSpc>
              <a:spcBef>
                <a:spcPct val="0"/>
              </a:spcBef>
            </a:pPr>
            <a:r>
              <a:rPr lang="en-US" sz="4800" b="1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KingoM</a:t>
            </a:r>
            <a:r>
              <a:rPr lang="en-US" sz="48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Plus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1660DBEC-8190-1835-C5CE-60B518026976}"/>
              </a:ext>
            </a:extLst>
          </p:cNvPr>
          <p:cNvSpPr txBox="1"/>
          <p:nvPr/>
        </p:nvSpPr>
        <p:spPr>
          <a:xfrm>
            <a:off x="3848100" y="2255643"/>
            <a:ext cx="4495800" cy="624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2400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TEAM 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C86076-5E5B-AEBF-3331-15C1AA872353}"/>
              </a:ext>
            </a:extLst>
          </p:cNvPr>
          <p:cNvSpPr txBox="1"/>
          <p:nvPr/>
        </p:nvSpPr>
        <p:spPr>
          <a:xfrm>
            <a:off x="338190" y="5684738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2024.12.1</a:t>
            </a:r>
            <a:endParaRPr lang="ko-KR" altLang="en-US" sz="1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241D19-12B3-E462-E82A-3CDB677F2EFA}"/>
              </a:ext>
            </a:extLst>
          </p:cNvPr>
          <p:cNvSpPr txBox="1"/>
          <p:nvPr/>
        </p:nvSpPr>
        <p:spPr>
          <a:xfrm>
            <a:off x="327752" y="5934578"/>
            <a:ext cx="4756430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200">
                <a:latin typeface="나눔바른고딕" panose="020B0603020101020101" pitchFamily="50" charset="-127"/>
                <a:ea typeface="나눔바른고딕"/>
                <a:cs typeface="Arial"/>
              </a:rPr>
              <a:t>백민호,</a:t>
            </a:r>
            <a:r>
              <a:rPr lang="en-US" altLang="ko-KR" sz="1200">
                <a:latin typeface="나눔바른고딕" panose="020B0603020101020101" pitchFamily="50" charset="-127"/>
                <a:ea typeface="나눔바른고딕"/>
                <a:cs typeface="Arial"/>
              </a:rPr>
              <a:t> </a:t>
            </a:r>
            <a:r>
              <a:rPr lang="ko-KR" altLang="en-US" sz="1200">
                <a:latin typeface="나눔바른고딕" panose="020B0603020101020101" pitchFamily="50" charset="-127"/>
                <a:ea typeface="나눔바른고딕"/>
                <a:cs typeface="Arial"/>
              </a:rPr>
              <a:t>김기수, 장혜원, 정성수, </a:t>
            </a:r>
            <a:r>
              <a:rPr lang="ko-KR" altLang="en-US" sz="1200" err="1">
                <a:latin typeface="나눔바른고딕" panose="020B0603020101020101" pitchFamily="50" charset="-127"/>
                <a:ea typeface="나눔바른고딕"/>
                <a:cs typeface="Arial"/>
              </a:rPr>
              <a:t>인정교</a:t>
            </a:r>
            <a:r>
              <a:rPr lang="ko-KR" altLang="en-US" sz="1200">
                <a:latin typeface="나눔바른고딕" panose="020B0603020101020101" pitchFamily="50" charset="-127"/>
                <a:ea typeface="나눔바른고딕"/>
                <a:cs typeface="Arial"/>
              </a:rPr>
              <a:t>, 무함마드 </a:t>
            </a:r>
            <a:r>
              <a:rPr lang="ko-KR" altLang="en-US" sz="1200" err="1">
                <a:latin typeface="나눔바른고딕" panose="020B0603020101020101" pitchFamily="50" charset="-127"/>
                <a:ea typeface="나눔바른고딕"/>
                <a:cs typeface="Arial"/>
              </a:rPr>
              <a:t>이크말</a:t>
            </a:r>
            <a:r>
              <a:rPr lang="ko-KR" altLang="en-US" sz="1200">
                <a:latin typeface="나눔바른고딕" panose="020B0603020101020101" pitchFamily="50" charset="-127"/>
                <a:ea typeface="나눔바른고딕"/>
                <a:cs typeface="Arial"/>
              </a:rPr>
              <a:t> 빈 </a:t>
            </a:r>
            <a:r>
              <a:rPr lang="ko-KR" altLang="en-US" sz="1200" err="1">
                <a:latin typeface="나눔바른고딕" panose="020B0603020101020101" pitchFamily="50" charset="-127"/>
                <a:ea typeface="나눔바른고딕"/>
                <a:cs typeface="Arial"/>
              </a:rPr>
              <a:t>이샤크</a:t>
            </a:r>
            <a:endParaRPr lang="ko-KR" altLang="en-US" sz="1200">
              <a:latin typeface="나눔바른고딕" panose="020B0603020101020101" pitchFamily="50" charset="-127"/>
              <a:ea typeface="나눔바른고딕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DE4429-78D2-4050-A5C9-DCA669F495D3}"/>
              </a:ext>
            </a:extLst>
          </p:cNvPr>
          <p:cNvSpPr txBox="1"/>
          <p:nvPr/>
        </p:nvSpPr>
        <p:spPr>
          <a:xfrm>
            <a:off x="-321" y="-644712"/>
            <a:ext cx="5270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영어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Calibri</a:t>
            </a:r>
          </a:p>
          <a:p>
            <a:r>
              <a:rPr lang="ko-KR" altLang="en-US"/>
              <a:t>한글 </a:t>
            </a:r>
            <a:r>
              <a:rPr lang="en-US" altLang="ko-KR"/>
              <a:t>: </a:t>
            </a:r>
            <a:r>
              <a:rPr lang="ko-KR" altLang="en-US"/>
              <a:t>나눔 바른 고딕 </a:t>
            </a:r>
            <a:r>
              <a:rPr lang="en-US" altLang="ko-KR"/>
              <a:t>(</a:t>
            </a:r>
            <a:r>
              <a:rPr lang="ko-KR" altLang="en-US"/>
              <a:t>본문은 </a:t>
            </a:r>
            <a:r>
              <a:rPr lang="en-US" altLang="ko-KR"/>
              <a:t>light, </a:t>
            </a:r>
            <a:r>
              <a:rPr lang="ko-KR" altLang="en-US">
                <a:latin typeface="+mj-ea"/>
                <a:ea typeface="+mj-ea"/>
              </a:rPr>
              <a:t>제목은 </a:t>
            </a:r>
            <a:r>
              <a:rPr lang="en-US" altLang="ko-KR">
                <a:latin typeface="+mj-ea"/>
                <a:ea typeface="+mj-ea"/>
              </a:rPr>
              <a:t>bold)</a:t>
            </a:r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4175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2F8FF-6BA5-082E-D3A2-235B33334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B04AD3F8-01C0-0C3D-FF88-9647D6E73446}"/>
              </a:ext>
            </a:extLst>
          </p:cNvPr>
          <p:cNvSpPr/>
          <p:nvPr/>
        </p:nvSpPr>
        <p:spPr>
          <a:xfrm>
            <a:off x="573547" y="898044"/>
            <a:ext cx="1500787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800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4CFF1933-1C3A-75E0-B163-2F4E9AF90449}"/>
              </a:ext>
            </a:extLst>
          </p:cNvPr>
          <p:cNvSpPr txBox="1"/>
          <p:nvPr/>
        </p:nvSpPr>
        <p:spPr>
          <a:xfrm>
            <a:off x="584573" y="510047"/>
            <a:ext cx="2695854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33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ea typeface="+mn-lt"/>
                <a:cs typeface="+mn-lt"/>
              </a:rPr>
              <a:t>02 </a:t>
            </a:r>
            <a:r>
              <a:rPr lang="en-US" sz="1800" b="1">
                <a:solidFill>
                  <a:srgbClr val="090807"/>
                </a:solidFill>
                <a:ea typeface="+mn-lt"/>
                <a:cs typeface="+mn-lt"/>
              </a:rPr>
              <a:t>Progress</a:t>
            </a:r>
            <a:endParaRPr lang="ko-KR" altLang="en-US" sz="1800"/>
          </a:p>
        </p:txBody>
      </p:sp>
      <p:pic>
        <p:nvPicPr>
          <p:cNvPr id="5" name="그림 4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BA01B4AD-6E1C-C7A2-CC2E-02A738D37D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69" t="469" b="-939"/>
          <a:stretch/>
        </p:blipFill>
        <p:spPr>
          <a:xfrm>
            <a:off x="524154" y="1910417"/>
            <a:ext cx="3575618" cy="2233801"/>
          </a:xfrm>
          <a:prstGeom prst="rect">
            <a:avLst/>
          </a:prstGeom>
        </p:spPr>
      </p:pic>
      <p:pic>
        <p:nvPicPr>
          <p:cNvPr id="8" name="그림 7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A0EDCB4E-A88C-C8EA-BBFA-021788E17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000" y="1899833"/>
            <a:ext cx="3415018" cy="2233809"/>
          </a:xfrm>
          <a:prstGeom prst="rect">
            <a:avLst/>
          </a:prstGeom>
        </p:spPr>
      </p:pic>
      <p:pic>
        <p:nvPicPr>
          <p:cNvPr id="9" name="그림 8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79775A5-141B-D1CA-F3E9-8A3C97766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896" y="1899687"/>
            <a:ext cx="3645604" cy="22338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DBAB4A-6C17-7459-6321-FED0C3B9A2EF}"/>
              </a:ext>
            </a:extLst>
          </p:cNvPr>
          <p:cNvSpPr txBox="1"/>
          <p:nvPr/>
        </p:nvSpPr>
        <p:spPr>
          <a:xfrm>
            <a:off x="8670098" y="4929373"/>
            <a:ext cx="295196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>
                <a:latin typeface="+mn-ea"/>
                <a:cs typeface="+mn-lt"/>
              </a:rPr>
              <a:t>API 데이터베이스 </a:t>
            </a:r>
            <a:r>
              <a:rPr lang="ko-KR" altLang="en-US">
                <a:latin typeface="+mn-ea"/>
                <a:cs typeface="+mn-lt"/>
              </a:rPr>
              <a:t>구조 설계</a:t>
            </a:r>
            <a:endParaRPr lang="ko-KR">
              <a:latin typeface="+mn-ea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DD760D93-7FCE-1299-5144-A0E646988FAC}"/>
              </a:ext>
            </a:extLst>
          </p:cNvPr>
          <p:cNvSpPr/>
          <p:nvPr/>
        </p:nvSpPr>
        <p:spPr>
          <a:xfrm>
            <a:off x="1504070" y="4278393"/>
            <a:ext cx="1613469" cy="465581"/>
          </a:xfrm>
          <a:custGeom>
            <a:avLst/>
            <a:gdLst/>
            <a:ahLst/>
            <a:cxnLst/>
            <a:rect l="l" t="t" r="r" b="b"/>
            <a:pathLst>
              <a:path w="592058" h="183933">
                <a:moveTo>
                  <a:pt x="91967" y="0"/>
                </a:moveTo>
                <a:lnTo>
                  <a:pt x="500091" y="0"/>
                </a:lnTo>
                <a:cubicBezTo>
                  <a:pt x="524483" y="0"/>
                  <a:pt x="547875" y="9689"/>
                  <a:pt x="565122" y="26936"/>
                </a:cubicBezTo>
                <a:cubicBezTo>
                  <a:pt x="582369" y="44184"/>
                  <a:pt x="592058" y="67576"/>
                  <a:pt x="592058" y="91967"/>
                </a:cubicBezTo>
                <a:lnTo>
                  <a:pt x="592058" y="91967"/>
                </a:lnTo>
                <a:cubicBezTo>
                  <a:pt x="592058" y="116358"/>
                  <a:pt x="582369" y="139750"/>
                  <a:pt x="565122" y="156997"/>
                </a:cubicBezTo>
                <a:cubicBezTo>
                  <a:pt x="547875" y="174244"/>
                  <a:pt x="524483" y="183933"/>
                  <a:pt x="500091" y="183933"/>
                </a:cubicBezTo>
                <a:lnTo>
                  <a:pt x="91967" y="183933"/>
                </a:lnTo>
                <a:cubicBezTo>
                  <a:pt x="67576" y="183933"/>
                  <a:pt x="44184" y="174244"/>
                  <a:pt x="26936" y="156997"/>
                </a:cubicBezTo>
                <a:cubicBezTo>
                  <a:pt x="9689" y="139750"/>
                  <a:pt x="0" y="116358"/>
                  <a:pt x="0" y="91967"/>
                </a:cubicBezTo>
                <a:lnTo>
                  <a:pt x="0" y="91967"/>
                </a:lnTo>
                <a:cubicBezTo>
                  <a:pt x="0" y="67576"/>
                  <a:pt x="9689" y="44184"/>
                  <a:pt x="26936" y="26936"/>
                </a:cubicBezTo>
                <a:cubicBezTo>
                  <a:pt x="44184" y="9689"/>
                  <a:pt x="67576" y="0"/>
                  <a:pt x="91967" y="0"/>
                </a:cubicBezTo>
                <a:close/>
              </a:path>
            </a:pathLst>
          </a:custGeom>
          <a:solidFill>
            <a:srgbClr val="090807"/>
          </a:solidFill>
        </p:spPr>
        <p:txBody>
          <a:bodyPr lIns="91440" tIns="45720" rIns="91440" bIns="45720" anchor="t"/>
          <a:lstStyle/>
          <a:p>
            <a:pPr algn="ctr"/>
            <a:endParaRPr lang="ko-KR" altLang="en-US" sz="2000">
              <a:solidFill>
                <a:schemeClr val="bg1"/>
              </a:solidFill>
              <a:latin typeface="Malgun Gothic"/>
              <a:ea typeface="Malgun Gothic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C36C6AB1-78D8-02D0-51A5-500D875CCE9C}"/>
              </a:ext>
            </a:extLst>
          </p:cNvPr>
          <p:cNvSpPr/>
          <p:nvPr/>
        </p:nvSpPr>
        <p:spPr>
          <a:xfrm>
            <a:off x="5282754" y="4257226"/>
            <a:ext cx="1613469" cy="465581"/>
          </a:xfrm>
          <a:custGeom>
            <a:avLst/>
            <a:gdLst/>
            <a:ahLst/>
            <a:cxnLst/>
            <a:rect l="l" t="t" r="r" b="b"/>
            <a:pathLst>
              <a:path w="592058" h="183933">
                <a:moveTo>
                  <a:pt x="91967" y="0"/>
                </a:moveTo>
                <a:lnTo>
                  <a:pt x="500091" y="0"/>
                </a:lnTo>
                <a:cubicBezTo>
                  <a:pt x="524483" y="0"/>
                  <a:pt x="547875" y="9689"/>
                  <a:pt x="565122" y="26936"/>
                </a:cubicBezTo>
                <a:cubicBezTo>
                  <a:pt x="582369" y="44184"/>
                  <a:pt x="592058" y="67576"/>
                  <a:pt x="592058" y="91967"/>
                </a:cubicBezTo>
                <a:lnTo>
                  <a:pt x="592058" y="91967"/>
                </a:lnTo>
                <a:cubicBezTo>
                  <a:pt x="592058" y="116358"/>
                  <a:pt x="582369" y="139750"/>
                  <a:pt x="565122" y="156997"/>
                </a:cubicBezTo>
                <a:cubicBezTo>
                  <a:pt x="547875" y="174244"/>
                  <a:pt x="524483" y="183933"/>
                  <a:pt x="500091" y="183933"/>
                </a:cubicBezTo>
                <a:lnTo>
                  <a:pt x="91967" y="183933"/>
                </a:lnTo>
                <a:cubicBezTo>
                  <a:pt x="67576" y="183933"/>
                  <a:pt x="44184" y="174244"/>
                  <a:pt x="26936" y="156997"/>
                </a:cubicBezTo>
                <a:cubicBezTo>
                  <a:pt x="9689" y="139750"/>
                  <a:pt x="0" y="116358"/>
                  <a:pt x="0" y="91967"/>
                </a:cubicBezTo>
                <a:lnTo>
                  <a:pt x="0" y="91967"/>
                </a:lnTo>
                <a:cubicBezTo>
                  <a:pt x="0" y="67576"/>
                  <a:pt x="9689" y="44184"/>
                  <a:pt x="26936" y="26936"/>
                </a:cubicBezTo>
                <a:cubicBezTo>
                  <a:pt x="44184" y="9689"/>
                  <a:pt x="67576" y="0"/>
                  <a:pt x="91967" y="0"/>
                </a:cubicBezTo>
                <a:close/>
              </a:path>
            </a:pathLst>
          </a:custGeom>
          <a:solidFill>
            <a:srgbClr val="090807"/>
          </a:solidFill>
        </p:spPr>
        <p:txBody>
          <a:bodyPr lIns="91440" tIns="45720" rIns="91440" bIns="45720" anchor="t"/>
          <a:lstStyle/>
          <a:p>
            <a:pPr algn="ctr"/>
            <a:endParaRPr lang="en-US" altLang="ko-KR" sz="2000" b="1">
              <a:solidFill>
                <a:schemeClr val="bg1"/>
              </a:solidFill>
              <a:latin typeface="Calibri"/>
              <a:ea typeface="Malgun Gothic"/>
              <a:cs typeface="Calibri"/>
            </a:endParaRPr>
          </a:p>
        </p:txBody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DD041CE4-D223-3ED0-577A-21B654C345E9}"/>
              </a:ext>
            </a:extLst>
          </p:cNvPr>
          <p:cNvSpPr/>
          <p:nvPr/>
        </p:nvSpPr>
        <p:spPr>
          <a:xfrm>
            <a:off x="9259768" y="4257226"/>
            <a:ext cx="1613469" cy="465581"/>
          </a:xfrm>
          <a:custGeom>
            <a:avLst/>
            <a:gdLst/>
            <a:ahLst/>
            <a:cxnLst/>
            <a:rect l="l" t="t" r="r" b="b"/>
            <a:pathLst>
              <a:path w="592058" h="183933">
                <a:moveTo>
                  <a:pt x="91967" y="0"/>
                </a:moveTo>
                <a:lnTo>
                  <a:pt x="500091" y="0"/>
                </a:lnTo>
                <a:cubicBezTo>
                  <a:pt x="524483" y="0"/>
                  <a:pt x="547875" y="9689"/>
                  <a:pt x="565122" y="26936"/>
                </a:cubicBezTo>
                <a:cubicBezTo>
                  <a:pt x="582369" y="44184"/>
                  <a:pt x="592058" y="67576"/>
                  <a:pt x="592058" y="91967"/>
                </a:cubicBezTo>
                <a:lnTo>
                  <a:pt x="592058" y="91967"/>
                </a:lnTo>
                <a:cubicBezTo>
                  <a:pt x="592058" y="116358"/>
                  <a:pt x="582369" y="139750"/>
                  <a:pt x="565122" y="156997"/>
                </a:cubicBezTo>
                <a:cubicBezTo>
                  <a:pt x="547875" y="174244"/>
                  <a:pt x="524483" y="183933"/>
                  <a:pt x="500091" y="183933"/>
                </a:cubicBezTo>
                <a:lnTo>
                  <a:pt x="91967" y="183933"/>
                </a:lnTo>
                <a:cubicBezTo>
                  <a:pt x="67576" y="183933"/>
                  <a:pt x="44184" y="174244"/>
                  <a:pt x="26936" y="156997"/>
                </a:cubicBezTo>
                <a:cubicBezTo>
                  <a:pt x="9689" y="139750"/>
                  <a:pt x="0" y="116358"/>
                  <a:pt x="0" y="91967"/>
                </a:cubicBezTo>
                <a:lnTo>
                  <a:pt x="0" y="91967"/>
                </a:lnTo>
                <a:cubicBezTo>
                  <a:pt x="0" y="67576"/>
                  <a:pt x="9689" y="44184"/>
                  <a:pt x="26936" y="26936"/>
                </a:cubicBezTo>
                <a:cubicBezTo>
                  <a:pt x="44184" y="9689"/>
                  <a:pt x="67576" y="0"/>
                  <a:pt x="91967" y="0"/>
                </a:cubicBezTo>
                <a:close/>
              </a:path>
            </a:pathLst>
          </a:custGeom>
          <a:solidFill>
            <a:srgbClr val="090807"/>
          </a:solidFill>
        </p:spPr>
        <p:txBody>
          <a:bodyPr lIns="91440" tIns="45720" rIns="91440" bIns="45720" anchor="t"/>
          <a:lstStyle/>
          <a:p>
            <a:pPr algn="ctr"/>
            <a:endParaRPr lang="ko-KR" altLang="en-US" sz="2000">
              <a:solidFill>
                <a:schemeClr val="bg1"/>
              </a:solidFill>
              <a:latin typeface="Malgun Gothic"/>
              <a:ea typeface="Malgun Gothic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1259A3-7C17-F779-594C-7E26448081E7}"/>
              </a:ext>
            </a:extLst>
          </p:cNvPr>
          <p:cNvSpPr txBox="1"/>
          <p:nvPr/>
        </p:nvSpPr>
        <p:spPr>
          <a:xfrm>
            <a:off x="1754606" y="4311709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err="1">
                <a:solidFill>
                  <a:schemeClr val="bg1"/>
                </a:solidFill>
                <a:latin typeface="Malgun Gothic"/>
                <a:ea typeface="Malgun Gothic"/>
                <a:cs typeface="Calibri"/>
              </a:rPr>
              <a:t>Notion</a:t>
            </a:r>
            <a:endParaRPr lang="ko-KR" altLang="en-US" sz="2000" b="1" err="1">
              <a:solidFill>
                <a:schemeClr val="bg1"/>
              </a:solidFill>
              <a:latin typeface="Malgun Gothic"/>
              <a:ea typeface="Malgun Gothic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BC5AED-623A-0330-FB62-7B9E31924B75}"/>
              </a:ext>
            </a:extLst>
          </p:cNvPr>
          <p:cNvSpPr txBox="1"/>
          <p:nvPr/>
        </p:nvSpPr>
        <p:spPr>
          <a:xfrm>
            <a:off x="5533144" y="4311562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>
                <a:solidFill>
                  <a:schemeClr val="bg1"/>
                </a:solidFill>
                <a:latin typeface="Malgun Gothic"/>
                <a:ea typeface="Malgun Gothic"/>
                <a:cs typeface="Calibri"/>
              </a:rPr>
              <a:t>GitHub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A87192-5830-8BDD-11FB-320626E6DC9E}"/>
              </a:ext>
            </a:extLst>
          </p:cNvPr>
          <p:cNvSpPr txBox="1"/>
          <p:nvPr/>
        </p:nvSpPr>
        <p:spPr>
          <a:xfrm>
            <a:off x="9364311" y="4311419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 err="1">
                <a:solidFill>
                  <a:schemeClr val="bg1"/>
                </a:solidFill>
                <a:latin typeface="Malgun Gothic"/>
                <a:ea typeface="Malgun Gothic"/>
                <a:cs typeface="Calibri"/>
              </a:rPr>
              <a:t>ERDCloud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7AA229-347A-F9A5-84ED-EC8365D5495C}"/>
              </a:ext>
            </a:extLst>
          </p:cNvPr>
          <p:cNvSpPr txBox="1"/>
          <p:nvPr/>
        </p:nvSpPr>
        <p:spPr>
          <a:xfrm>
            <a:off x="4721003" y="4933248"/>
            <a:ext cx="27671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코드 버전 관리 및 팀 협업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DF3076-F9F6-137A-F83D-41DE9060289F}"/>
              </a:ext>
            </a:extLst>
          </p:cNvPr>
          <p:cNvSpPr txBox="1"/>
          <p:nvPr/>
        </p:nvSpPr>
        <p:spPr>
          <a:xfrm>
            <a:off x="1118840" y="4928242"/>
            <a:ext cx="25405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회의와 작업 내용 기록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A2067C-4B65-10ED-FFD3-BA1B78C30A3A}"/>
              </a:ext>
            </a:extLst>
          </p:cNvPr>
          <p:cNvSpPr txBox="1"/>
          <p:nvPr/>
        </p:nvSpPr>
        <p:spPr>
          <a:xfrm>
            <a:off x="462710" y="1261447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err="1">
                <a:cs typeface="Calibri"/>
              </a:rPr>
              <a:t>Agile</a:t>
            </a:r>
            <a:r>
              <a:rPr lang="ko-KR" altLang="en-US" sz="2400" b="1">
                <a:cs typeface="Calibri"/>
              </a:rPr>
              <a:t> </a:t>
            </a:r>
            <a:r>
              <a:rPr lang="ko-KR" altLang="en-US" sz="2400" b="1" err="1">
                <a:cs typeface="Calibri"/>
              </a:rPr>
              <a:t>Method</a:t>
            </a:r>
            <a:endParaRPr lang="ko-KR" altLang="en-US" sz="2400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3123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73547" y="898044"/>
            <a:ext cx="1500787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800"/>
          </a:p>
        </p:txBody>
      </p:sp>
      <p:sp>
        <p:nvSpPr>
          <p:cNvPr id="3" name="TextBox 3"/>
          <p:cNvSpPr txBox="1"/>
          <p:nvPr/>
        </p:nvSpPr>
        <p:spPr>
          <a:xfrm>
            <a:off x="584573" y="510047"/>
            <a:ext cx="2695854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33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ea typeface="+mn-lt"/>
                <a:cs typeface="+mn-lt"/>
              </a:rPr>
              <a:t>02 </a:t>
            </a:r>
            <a:r>
              <a:rPr lang="en-US" sz="1800" b="1">
                <a:solidFill>
                  <a:srgbClr val="090807"/>
                </a:solidFill>
                <a:ea typeface="+mn-lt"/>
                <a:cs typeface="+mn-lt"/>
              </a:rPr>
              <a:t>Progress</a:t>
            </a:r>
            <a:endParaRPr lang="ko-KR" altLang="en-US" sz="18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56947EA-35F9-C946-488B-050F9AFA54F9}"/>
              </a:ext>
            </a:extLst>
          </p:cNvPr>
          <p:cNvGrpSpPr/>
          <p:nvPr/>
        </p:nvGrpSpPr>
        <p:grpSpPr>
          <a:xfrm>
            <a:off x="455935" y="1731264"/>
            <a:ext cx="5134097" cy="4472686"/>
            <a:chOff x="0" y="0"/>
            <a:chExt cx="4456348" cy="1865385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A5B5E7D2-AADC-87D1-A0BA-32BE3E8662E4}"/>
                </a:ext>
              </a:extLst>
            </p:cNvPr>
            <p:cNvSpPr/>
            <p:nvPr/>
          </p:nvSpPr>
          <p:spPr>
            <a:xfrm>
              <a:off x="0" y="0"/>
              <a:ext cx="4456348" cy="1865385"/>
            </a:xfrm>
            <a:custGeom>
              <a:avLst/>
              <a:gdLst/>
              <a:ahLst/>
              <a:cxnLst/>
              <a:rect l="l" t="t" r="r" b="b"/>
              <a:pathLst>
                <a:path w="4456348" h="1865385">
                  <a:moveTo>
                    <a:pt x="0" y="0"/>
                  </a:moveTo>
                  <a:lnTo>
                    <a:pt x="4456348" y="0"/>
                  </a:lnTo>
                  <a:lnTo>
                    <a:pt x="4456348" y="1865385"/>
                  </a:lnTo>
                  <a:lnTo>
                    <a:pt x="0" y="18653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565A74F-A0A5-E84B-64D7-EB6BF4A2651D}"/>
                </a:ext>
              </a:extLst>
            </p:cNvPr>
            <p:cNvSpPr txBox="1"/>
            <p:nvPr/>
          </p:nvSpPr>
          <p:spPr>
            <a:xfrm>
              <a:off x="0" y="-38100"/>
              <a:ext cx="4456348" cy="1903485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053"/>
                </a:lnSpc>
              </a:pPr>
              <a:endParaRPr sz="800"/>
            </a:p>
          </p:txBody>
        </p:sp>
      </p:grpSp>
      <p:grpSp>
        <p:nvGrpSpPr>
          <p:cNvPr id="7" name="Group 3">
            <a:extLst>
              <a:ext uri="{FF2B5EF4-FFF2-40B4-BE49-F238E27FC236}">
                <a16:creationId xmlns:a16="http://schemas.microsoft.com/office/drawing/2014/main" id="{AD037111-1CE2-0D9B-1DCE-1683F2B80E25}"/>
              </a:ext>
            </a:extLst>
          </p:cNvPr>
          <p:cNvGrpSpPr/>
          <p:nvPr/>
        </p:nvGrpSpPr>
        <p:grpSpPr>
          <a:xfrm>
            <a:off x="6601970" y="1731263"/>
            <a:ext cx="5134097" cy="4472687"/>
            <a:chOff x="0" y="0"/>
            <a:chExt cx="4456348" cy="1865385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C2A612B2-B02E-5323-FCAC-DE6D1FFF59F9}"/>
                </a:ext>
              </a:extLst>
            </p:cNvPr>
            <p:cNvSpPr/>
            <p:nvPr/>
          </p:nvSpPr>
          <p:spPr>
            <a:xfrm>
              <a:off x="0" y="0"/>
              <a:ext cx="4456348" cy="1865385"/>
            </a:xfrm>
            <a:custGeom>
              <a:avLst/>
              <a:gdLst/>
              <a:ahLst/>
              <a:cxnLst/>
              <a:rect l="l" t="t" r="r" b="b"/>
              <a:pathLst>
                <a:path w="4456348" h="1865385">
                  <a:moveTo>
                    <a:pt x="0" y="0"/>
                  </a:moveTo>
                  <a:lnTo>
                    <a:pt x="4456348" y="0"/>
                  </a:lnTo>
                  <a:lnTo>
                    <a:pt x="4456348" y="1865385"/>
                  </a:lnTo>
                  <a:lnTo>
                    <a:pt x="0" y="18653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AD58B61-16AF-CAC7-38B7-7FB938E13442}"/>
                </a:ext>
              </a:extLst>
            </p:cNvPr>
            <p:cNvSpPr txBox="1"/>
            <p:nvPr/>
          </p:nvSpPr>
          <p:spPr>
            <a:xfrm>
              <a:off x="0" y="-38100"/>
              <a:ext cx="4456348" cy="1903485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053"/>
                </a:lnSpc>
              </a:pPr>
              <a:endParaRPr sz="80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EFFE049-3D16-DB91-1BFD-5C27246A0E7C}"/>
              </a:ext>
            </a:extLst>
          </p:cNvPr>
          <p:cNvSpPr txBox="1"/>
          <p:nvPr/>
        </p:nvSpPr>
        <p:spPr>
          <a:xfrm>
            <a:off x="455933" y="1250060"/>
            <a:ext cx="156779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/>
              <a:t>Front-End</a:t>
            </a:r>
            <a:endParaRPr lang="ko-KR" altLang="en-US" sz="24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23DD15-1C9F-14E2-49BF-A8DD979E248C}"/>
              </a:ext>
            </a:extLst>
          </p:cNvPr>
          <p:cNvSpPr txBox="1"/>
          <p:nvPr/>
        </p:nvSpPr>
        <p:spPr>
          <a:xfrm>
            <a:off x="6601969" y="1250060"/>
            <a:ext cx="217904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/>
              <a:t>Back-End(AI)</a:t>
            </a:r>
            <a:endParaRPr lang="ko-KR" altLang="en-US" sz="2400" b="1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30764FE-0138-2971-BABF-4E660EBEB235}"/>
              </a:ext>
            </a:extLst>
          </p:cNvPr>
          <p:cNvGrpSpPr/>
          <p:nvPr/>
        </p:nvGrpSpPr>
        <p:grpSpPr>
          <a:xfrm>
            <a:off x="1168769" y="2181645"/>
            <a:ext cx="1076856" cy="1250462"/>
            <a:chOff x="3836686" y="447066"/>
            <a:chExt cx="1615284" cy="1875693"/>
          </a:xfrm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CCFB95F2-D0F7-D09E-1802-83608E6570EB}"/>
                </a:ext>
              </a:extLst>
            </p:cNvPr>
            <p:cNvSpPr/>
            <p:nvPr/>
          </p:nvSpPr>
          <p:spPr>
            <a:xfrm rot="16200000">
              <a:off x="4196658" y="1067448"/>
              <a:ext cx="895339" cy="1615284"/>
            </a:xfrm>
            <a:custGeom>
              <a:avLst/>
              <a:gdLst>
                <a:gd name="connsiteX0" fmla="*/ 895339 w 895339"/>
                <a:gd name="connsiteY0" fmla="*/ 1093877 h 1615284"/>
                <a:gd name="connsiteX1" fmla="*/ 890328 w 895339"/>
                <a:gd name="connsiteY1" fmla="*/ 1122013 h 1615284"/>
                <a:gd name="connsiteX2" fmla="*/ 463371 w 895339"/>
                <a:gd name="connsiteY2" fmla="*/ 1615284 h 1615284"/>
                <a:gd name="connsiteX3" fmla="*/ 0 w 895339"/>
                <a:gd name="connsiteY3" fmla="*/ 1615284 h 1615284"/>
                <a:gd name="connsiteX4" fmla="*/ 0 w 895339"/>
                <a:gd name="connsiteY4" fmla="*/ 0 h 1615284"/>
                <a:gd name="connsiteX5" fmla="*/ 463371 w 895339"/>
                <a:gd name="connsiteY5" fmla="*/ 0 h 1615284"/>
                <a:gd name="connsiteX6" fmla="*/ 890328 w 895339"/>
                <a:gd name="connsiteY6" fmla="*/ 493272 h 1615284"/>
                <a:gd name="connsiteX7" fmla="*/ 895339 w 895339"/>
                <a:gd name="connsiteY7" fmla="*/ 521407 h 1615284"/>
                <a:gd name="connsiteX8" fmla="*/ 854065 w 895339"/>
                <a:gd name="connsiteY8" fmla="*/ 597449 h 1615284"/>
                <a:gd name="connsiteX9" fmla="*/ 811628 w 895339"/>
                <a:gd name="connsiteY9" fmla="*/ 807642 h 1615284"/>
                <a:gd name="connsiteX10" fmla="*/ 854064 w 895339"/>
                <a:gd name="connsiteY10" fmla="*/ 1017834 h 161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5339" h="1615284">
                  <a:moveTo>
                    <a:pt x="895339" y="1093877"/>
                  </a:moveTo>
                  <a:lnTo>
                    <a:pt x="890328" y="1122013"/>
                  </a:lnTo>
                  <a:cubicBezTo>
                    <a:pt x="819984" y="1411887"/>
                    <a:pt x="655306" y="1615284"/>
                    <a:pt x="463371" y="1615284"/>
                  </a:cubicBezTo>
                  <a:lnTo>
                    <a:pt x="0" y="1615284"/>
                  </a:lnTo>
                  <a:lnTo>
                    <a:pt x="0" y="0"/>
                  </a:lnTo>
                  <a:lnTo>
                    <a:pt x="463371" y="0"/>
                  </a:lnTo>
                  <a:cubicBezTo>
                    <a:pt x="655306" y="0"/>
                    <a:pt x="819985" y="203397"/>
                    <a:pt x="890328" y="493272"/>
                  </a:cubicBezTo>
                  <a:lnTo>
                    <a:pt x="895339" y="521407"/>
                  </a:lnTo>
                  <a:lnTo>
                    <a:pt x="854065" y="597449"/>
                  </a:lnTo>
                  <a:cubicBezTo>
                    <a:pt x="826739" y="662054"/>
                    <a:pt x="811628" y="733083"/>
                    <a:pt x="811628" y="807642"/>
                  </a:cubicBezTo>
                  <a:cubicBezTo>
                    <a:pt x="811628" y="882200"/>
                    <a:pt x="826739" y="953229"/>
                    <a:pt x="854064" y="1017834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80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9332A1A-7016-04A7-8E28-AC26347E1412}"/>
                </a:ext>
              </a:extLst>
            </p:cNvPr>
            <p:cNvSpPr/>
            <p:nvPr/>
          </p:nvSpPr>
          <p:spPr>
            <a:xfrm>
              <a:off x="4194327" y="447066"/>
              <a:ext cx="900000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80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6ACCDE2-1D48-F843-0E7D-FF9BFBF58029}"/>
              </a:ext>
            </a:extLst>
          </p:cNvPr>
          <p:cNvGrpSpPr/>
          <p:nvPr/>
        </p:nvGrpSpPr>
        <p:grpSpPr>
          <a:xfrm>
            <a:off x="3796889" y="2181476"/>
            <a:ext cx="1076856" cy="1250462"/>
            <a:chOff x="3836686" y="447066"/>
            <a:chExt cx="1615284" cy="1875693"/>
          </a:xfrm>
        </p:grpSpPr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86E41553-13F7-711E-EF74-470BD4358FFB}"/>
                </a:ext>
              </a:extLst>
            </p:cNvPr>
            <p:cNvSpPr/>
            <p:nvPr/>
          </p:nvSpPr>
          <p:spPr>
            <a:xfrm rot="16200000">
              <a:off x="4196658" y="1067448"/>
              <a:ext cx="895339" cy="1615284"/>
            </a:xfrm>
            <a:custGeom>
              <a:avLst/>
              <a:gdLst>
                <a:gd name="connsiteX0" fmla="*/ 895339 w 895339"/>
                <a:gd name="connsiteY0" fmla="*/ 1093877 h 1615284"/>
                <a:gd name="connsiteX1" fmla="*/ 890328 w 895339"/>
                <a:gd name="connsiteY1" fmla="*/ 1122013 h 1615284"/>
                <a:gd name="connsiteX2" fmla="*/ 463371 w 895339"/>
                <a:gd name="connsiteY2" fmla="*/ 1615284 h 1615284"/>
                <a:gd name="connsiteX3" fmla="*/ 0 w 895339"/>
                <a:gd name="connsiteY3" fmla="*/ 1615284 h 1615284"/>
                <a:gd name="connsiteX4" fmla="*/ 0 w 895339"/>
                <a:gd name="connsiteY4" fmla="*/ 0 h 1615284"/>
                <a:gd name="connsiteX5" fmla="*/ 463371 w 895339"/>
                <a:gd name="connsiteY5" fmla="*/ 0 h 1615284"/>
                <a:gd name="connsiteX6" fmla="*/ 890328 w 895339"/>
                <a:gd name="connsiteY6" fmla="*/ 493272 h 1615284"/>
                <a:gd name="connsiteX7" fmla="*/ 895339 w 895339"/>
                <a:gd name="connsiteY7" fmla="*/ 521407 h 1615284"/>
                <a:gd name="connsiteX8" fmla="*/ 854065 w 895339"/>
                <a:gd name="connsiteY8" fmla="*/ 597449 h 1615284"/>
                <a:gd name="connsiteX9" fmla="*/ 811628 w 895339"/>
                <a:gd name="connsiteY9" fmla="*/ 807642 h 1615284"/>
                <a:gd name="connsiteX10" fmla="*/ 854064 w 895339"/>
                <a:gd name="connsiteY10" fmla="*/ 1017834 h 161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5339" h="1615284">
                  <a:moveTo>
                    <a:pt x="895339" y="1093877"/>
                  </a:moveTo>
                  <a:lnTo>
                    <a:pt x="890328" y="1122013"/>
                  </a:lnTo>
                  <a:cubicBezTo>
                    <a:pt x="819984" y="1411887"/>
                    <a:pt x="655306" y="1615284"/>
                    <a:pt x="463371" y="1615284"/>
                  </a:cubicBezTo>
                  <a:lnTo>
                    <a:pt x="0" y="1615284"/>
                  </a:lnTo>
                  <a:lnTo>
                    <a:pt x="0" y="0"/>
                  </a:lnTo>
                  <a:lnTo>
                    <a:pt x="463371" y="0"/>
                  </a:lnTo>
                  <a:cubicBezTo>
                    <a:pt x="655306" y="0"/>
                    <a:pt x="819985" y="203397"/>
                    <a:pt x="890328" y="493272"/>
                  </a:cubicBezTo>
                  <a:lnTo>
                    <a:pt x="895339" y="521407"/>
                  </a:lnTo>
                  <a:lnTo>
                    <a:pt x="854065" y="597449"/>
                  </a:lnTo>
                  <a:cubicBezTo>
                    <a:pt x="826739" y="662054"/>
                    <a:pt x="811628" y="733083"/>
                    <a:pt x="811628" y="807642"/>
                  </a:cubicBezTo>
                  <a:cubicBezTo>
                    <a:pt x="811628" y="882200"/>
                    <a:pt x="826739" y="953229"/>
                    <a:pt x="854064" y="1017834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80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31A39D18-5798-AD36-F26B-EBFBD4EED67A}"/>
                </a:ext>
              </a:extLst>
            </p:cNvPr>
            <p:cNvSpPr/>
            <p:nvPr/>
          </p:nvSpPr>
          <p:spPr>
            <a:xfrm>
              <a:off x="4194327" y="447066"/>
              <a:ext cx="900000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80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7DE3F05-6D73-9441-3E0F-75656FB69917}"/>
              </a:ext>
            </a:extLst>
          </p:cNvPr>
          <p:cNvGrpSpPr/>
          <p:nvPr/>
        </p:nvGrpSpPr>
        <p:grpSpPr>
          <a:xfrm>
            <a:off x="2484555" y="4205178"/>
            <a:ext cx="1076856" cy="1250462"/>
            <a:chOff x="3836686" y="447066"/>
            <a:chExt cx="1615284" cy="1875693"/>
          </a:xfrm>
        </p:grpSpPr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ADDAE28E-7F8F-A62D-6B0E-55F2114C2B4A}"/>
                </a:ext>
              </a:extLst>
            </p:cNvPr>
            <p:cNvSpPr/>
            <p:nvPr/>
          </p:nvSpPr>
          <p:spPr>
            <a:xfrm rot="16200000">
              <a:off x="4196658" y="1067448"/>
              <a:ext cx="895339" cy="1615284"/>
            </a:xfrm>
            <a:custGeom>
              <a:avLst/>
              <a:gdLst>
                <a:gd name="connsiteX0" fmla="*/ 895339 w 895339"/>
                <a:gd name="connsiteY0" fmla="*/ 1093877 h 1615284"/>
                <a:gd name="connsiteX1" fmla="*/ 890328 w 895339"/>
                <a:gd name="connsiteY1" fmla="*/ 1122013 h 1615284"/>
                <a:gd name="connsiteX2" fmla="*/ 463371 w 895339"/>
                <a:gd name="connsiteY2" fmla="*/ 1615284 h 1615284"/>
                <a:gd name="connsiteX3" fmla="*/ 0 w 895339"/>
                <a:gd name="connsiteY3" fmla="*/ 1615284 h 1615284"/>
                <a:gd name="connsiteX4" fmla="*/ 0 w 895339"/>
                <a:gd name="connsiteY4" fmla="*/ 0 h 1615284"/>
                <a:gd name="connsiteX5" fmla="*/ 463371 w 895339"/>
                <a:gd name="connsiteY5" fmla="*/ 0 h 1615284"/>
                <a:gd name="connsiteX6" fmla="*/ 890328 w 895339"/>
                <a:gd name="connsiteY6" fmla="*/ 493272 h 1615284"/>
                <a:gd name="connsiteX7" fmla="*/ 895339 w 895339"/>
                <a:gd name="connsiteY7" fmla="*/ 521407 h 1615284"/>
                <a:gd name="connsiteX8" fmla="*/ 854065 w 895339"/>
                <a:gd name="connsiteY8" fmla="*/ 597449 h 1615284"/>
                <a:gd name="connsiteX9" fmla="*/ 811628 w 895339"/>
                <a:gd name="connsiteY9" fmla="*/ 807642 h 1615284"/>
                <a:gd name="connsiteX10" fmla="*/ 854064 w 895339"/>
                <a:gd name="connsiteY10" fmla="*/ 1017834 h 161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5339" h="1615284">
                  <a:moveTo>
                    <a:pt x="895339" y="1093877"/>
                  </a:moveTo>
                  <a:lnTo>
                    <a:pt x="890328" y="1122013"/>
                  </a:lnTo>
                  <a:cubicBezTo>
                    <a:pt x="819984" y="1411887"/>
                    <a:pt x="655306" y="1615284"/>
                    <a:pt x="463371" y="1615284"/>
                  </a:cubicBezTo>
                  <a:lnTo>
                    <a:pt x="0" y="1615284"/>
                  </a:lnTo>
                  <a:lnTo>
                    <a:pt x="0" y="0"/>
                  </a:lnTo>
                  <a:lnTo>
                    <a:pt x="463371" y="0"/>
                  </a:lnTo>
                  <a:cubicBezTo>
                    <a:pt x="655306" y="0"/>
                    <a:pt x="819985" y="203397"/>
                    <a:pt x="890328" y="493272"/>
                  </a:cubicBezTo>
                  <a:lnTo>
                    <a:pt x="895339" y="521407"/>
                  </a:lnTo>
                  <a:lnTo>
                    <a:pt x="854065" y="597449"/>
                  </a:lnTo>
                  <a:cubicBezTo>
                    <a:pt x="826739" y="662054"/>
                    <a:pt x="811628" y="733083"/>
                    <a:pt x="811628" y="807642"/>
                  </a:cubicBezTo>
                  <a:cubicBezTo>
                    <a:pt x="811628" y="882200"/>
                    <a:pt x="826739" y="953229"/>
                    <a:pt x="854064" y="1017834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80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074306FB-1A59-B3EA-6BF8-05789A57E4CE}"/>
                </a:ext>
              </a:extLst>
            </p:cNvPr>
            <p:cNvSpPr/>
            <p:nvPr/>
          </p:nvSpPr>
          <p:spPr>
            <a:xfrm>
              <a:off x="4194327" y="447066"/>
              <a:ext cx="900000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80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C918EAE-14EE-BDA7-C0A1-C523FA66D0AF}"/>
              </a:ext>
            </a:extLst>
          </p:cNvPr>
          <p:cNvGrpSpPr/>
          <p:nvPr/>
        </p:nvGrpSpPr>
        <p:grpSpPr>
          <a:xfrm>
            <a:off x="8758749" y="2178538"/>
            <a:ext cx="1076856" cy="1250462"/>
            <a:chOff x="3836686" y="447066"/>
            <a:chExt cx="1615284" cy="1875693"/>
          </a:xfrm>
        </p:grpSpPr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A71FBE15-F8CA-3F2F-84CD-295F95329BC3}"/>
                </a:ext>
              </a:extLst>
            </p:cNvPr>
            <p:cNvSpPr/>
            <p:nvPr/>
          </p:nvSpPr>
          <p:spPr>
            <a:xfrm rot="16200000">
              <a:off x="4196658" y="1067448"/>
              <a:ext cx="895339" cy="1615284"/>
            </a:xfrm>
            <a:custGeom>
              <a:avLst/>
              <a:gdLst>
                <a:gd name="connsiteX0" fmla="*/ 895339 w 895339"/>
                <a:gd name="connsiteY0" fmla="*/ 1093877 h 1615284"/>
                <a:gd name="connsiteX1" fmla="*/ 890328 w 895339"/>
                <a:gd name="connsiteY1" fmla="*/ 1122013 h 1615284"/>
                <a:gd name="connsiteX2" fmla="*/ 463371 w 895339"/>
                <a:gd name="connsiteY2" fmla="*/ 1615284 h 1615284"/>
                <a:gd name="connsiteX3" fmla="*/ 0 w 895339"/>
                <a:gd name="connsiteY3" fmla="*/ 1615284 h 1615284"/>
                <a:gd name="connsiteX4" fmla="*/ 0 w 895339"/>
                <a:gd name="connsiteY4" fmla="*/ 0 h 1615284"/>
                <a:gd name="connsiteX5" fmla="*/ 463371 w 895339"/>
                <a:gd name="connsiteY5" fmla="*/ 0 h 1615284"/>
                <a:gd name="connsiteX6" fmla="*/ 890328 w 895339"/>
                <a:gd name="connsiteY6" fmla="*/ 493272 h 1615284"/>
                <a:gd name="connsiteX7" fmla="*/ 895339 w 895339"/>
                <a:gd name="connsiteY7" fmla="*/ 521407 h 1615284"/>
                <a:gd name="connsiteX8" fmla="*/ 854065 w 895339"/>
                <a:gd name="connsiteY8" fmla="*/ 597449 h 1615284"/>
                <a:gd name="connsiteX9" fmla="*/ 811628 w 895339"/>
                <a:gd name="connsiteY9" fmla="*/ 807642 h 1615284"/>
                <a:gd name="connsiteX10" fmla="*/ 854064 w 895339"/>
                <a:gd name="connsiteY10" fmla="*/ 1017834 h 161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5339" h="1615284">
                  <a:moveTo>
                    <a:pt x="895339" y="1093877"/>
                  </a:moveTo>
                  <a:lnTo>
                    <a:pt x="890328" y="1122013"/>
                  </a:lnTo>
                  <a:cubicBezTo>
                    <a:pt x="819984" y="1411887"/>
                    <a:pt x="655306" y="1615284"/>
                    <a:pt x="463371" y="1615284"/>
                  </a:cubicBezTo>
                  <a:lnTo>
                    <a:pt x="0" y="1615284"/>
                  </a:lnTo>
                  <a:lnTo>
                    <a:pt x="0" y="0"/>
                  </a:lnTo>
                  <a:lnTo>
                    <a:pt x="463371" y="0"/>
                  </a:lnTo>
                  <a:cubicBezTo>
                    <a:pt x="655306" y="0"/>
                    <a:pt x="819985" y="203397"/>
                    <a:pt x="890328" y="493272"/>
                  </a:cubicBezTo>
                  <a:lnTo>
                    <a:pt x="895339" y="521407"/>
                  </a:lnTo>
                  <a:lnTo>
                    <a:pt x="854065" y="597449"/>
                  </a:lnTo>
                  <a:cubicBezTo>
                    <a:pt x="826739" y="662054"/>
                    <a:pt x="811628" y="733083"/>
                    <a:pt x="811628" y="807642"/>
                  </a:cubicBezTo>
                  <a:cubicBezTo>
                    <a:pt x="811628" y="882200"/>
                    <a:pt x="826739" y="953229"/>
                    <a:pt x="854064" y="1017834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80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36D5EBBD-BBA1-5A1D-6CD4-5A9166D39D74}"/>
                </a:ext>
              </a:extLst>
            </p:cNvPr>
            <p:cNvSpPr/>
            <p:nvPr/>
          </p:nvSpPr>
          <p:spPr>
            <a:xfrm>
              <a:off x="4194327" y="447066"/>
              <a:ext cx="900000" cy="90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800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56DD8F4-BE3E-7AC6-67E4-0FD01FC5C585}"/>
              </a:ext>
            </a:extLst>
          </p:cNvPr>
          <p:cNvSpPr txBox="1"/>
          <p:nvPr/>
        </p:nvSpPr>
        <p:spPr>
          <a:xfrm>
            <a:off x="1052338" y="3485677"/>
            <a:ext cx="1309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장혜원</a:t>
            </a:r>
            <a:endParaRPr lang="en-US" altLang="ko-KR" sz="16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/>
            <a:r>
              <a:rPr lang="en-US" altLang="ko-KR" sz="800">
                <a:solidFill>
                  <a:srgbClr val="898989"/>
                </a:solidFill>
              </a:rPr>
              <a:t>front-end engineer</a:t>
            </a:r>
            <a:endParaRPr lang="ko-KR" altLang="en-US" sz="800">
              <a:solidFill>
                <a:srgbClr val="898989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94BEEAB-20CD-DC69-4227-90D83D0D7ED5}"/>
              </a:ext>
            </a:extLst>
          </p:cNvPr>
          <p:cNvSpPr txBox="1"/>
          <p:nvPr/>
        </p:nvSpPr>
        <p:spPr>
          <a:xfrm>
            <a:off x="3680457" y="3485677"/>
            <a:ext cx="1309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err="1">
                <a:solidFill>
                  <a:srgbClr val="090807"/>
                </a:solidFill>
                <a:latin typeface="Source Han Sans KR"/>
                <a:ea typeface="Source Han Sans KR"/>
                <a:sym typeface="Source Han Sans KR"/>
              </a:rPr>
              <a:t>인정교</a:t>
            </a:r>
            <a:endParaRPr lang="en-US" altLang="ko-KR" sz="1600">
              <a:solidFill>
                <a:srgbClr val="090807"/>
              </a:solidFill>
              <a:latin typeface="Source Han Sans KR"/>
              <a:ea typeface="Source Han Sans KR"/>
              <a:sym typeface="Source Han Sans KR"/>
            </a:endParaRPr>
          </a:p>
          <a:p>
            <a:pPr algn="ctr"/>
            <a:r>
              <a:rPr lang="en-US" altLang="ko-KR" sz="800">
                <a:solidFill>
                  <a:srgbClr val="898989"/>
                </a:solidFill>
              </a:rPr>
              <a:t>front-end engineer</a:t>
            </a:r>
            <a:endParaRPr lang="ko-KR" altLang="en-US" sz="800">
              <a:solidFill>
                <a:srgbClr val="898989"/>
              </a:solidFill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170EE3B9-BD03-EFEE-6B03-9D4497A250E4}"/>
              </a:ext>
            </a:extLst>
          </p:cNvPr>
          <p:cNvGrpSpPr/>
          <p:nvPr/>
        </p:nvGrpSpPr>
        <p:grpSpPr>
          <a:xfrm>
            <a:off x="7316531" y="4233432"/>
            <a:ext cx="3704975" cy="1250631"/>
            <a:chOff x="11064405" y="3272214"/>
            <a:chExt cx="5557463" cy="1875946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034D4A42-A4C0-5C5E-019C-8489E9CED55B}"/>
                </a:ext>
              </a:extLst>
            </p:cNvPr>
            <p:cNvGrpSpPr/>
            <p:nvPr/>
          </p:nvGrpSpPr>
          <p:grpSpPr>
            <a:xfrm>
              <a:off x="11064405" y="3272467"/>
              <a:ext cx="1615284" cy="1875693"/>
              <a:chOff x="3836686" y="447066"/>
              <a:chExt cx="1615284" cy="1875693"/>
            </a:xfrm>
          </p:grpSpPr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2E9DFC14-116B-84EC-5063-A7BAD3132C93}"/>
                  </a:ext>
                </a:extLst>
              </p:cNvPr>
              <p:cNvSpPr/>
              <p:nvPr/>
            </p:nvSpPr>
            <p:spPr>
              <a:xfrm rot="16200000">
                <a:off x="4196658" y="1067448"/>
                <a:ext cx="895339" cy="1615284"/>
              </a:xfrm>
              <a:custGeom>
                <a:avLst/>
                <a:gdLst>
                  <a:gd name="connsiteX0" fmla="*/ 895339 w 895339"/>
                  <a:gd name="connsiteY0" fmla="*/ 1093877 h 1615284"/>
                  <a:gd name="connsiteX1" fmla="*/ 890328 w 895339"/>
                  <a:gd name="connsiteY1" fmla="*/ 1122013 h 1615284"/>
                  <a:gd name="connsiteX2" fmla="*/ 463371 w 895339"/>
                  <a:gd name="connsiteY2" fmla="*/ 1615284 h 1615284"/>
                  <a:gd name="connsiteX3" fmla="*/ 0 w 895339"/>
                  <a:gd name="connsiteY3" fmla="*/ 1615284 h 1615284"/>
                  <a:gd name="connsiteX4" fmla="*/ 0 w 895339"/>
                  <a:gd name="connsiteY4" fmla="*/ 0 h 1615284"/>
                  <a:gd name="connsiteX5" fmla="*/ 463371 w 895339"/>
                  <a:gd name="connsiteY5" fmla="*/ 0 h 1615284"/>
                  <a:gd name="connsiteX6" fmla="*/ 890328 w 895339"/>
                  <a:gd name="connsiteY6" fmla="*/ 493272 h 1615284"/>
                  <a:gd name="connsiteX7" fmla="*/ 895339 w 895339"/>
                  <a:gd name="connsiteY7" fmla="*/ 521407 h 1615284"/>
                  <a:gd name="connsiteX8" fmla="*/ 854065 w 895339"/>
                  <a:gd name="connsiteY8" fmla="*/ 597449 h 1615284"/>
                  <a:gd name="connsiteX9" fmla="*/ 811628 w 895339"/>
                  <a:gd name="connsiteY9" fmla="*/ 807642 h 1615284"/>
                  <a:gd name="connsiteX10" fmla="*/ 854064 w 895339"/>
                  <a:gd name="connsiteY10" fmla="*/ 1017834 h 161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95339" h="1615284">
                    <a:moveTo>
                      <a:pt x="895339" y="1093877"/>
                    </a:moveTo>
                    <a:lnTo>
                      <a:pt x="890328" y="1122013"/>
                    </a:lnTo>
                    <a:cubicBezTo>
                      <a:pt x="819984" y="1411887"/>
                      <a:pt x="655306" y="1615284"/>
                      <a:pt x="463371" y="1615284"/>
                    </a:cubicBezTo>
                    <a:lnTo>
                      <a:pt x="0" y="1615284"/>
                    </a:lnTo>
                    <a:lnTo>
                      <a:pt x="0" y="0"/>
                    </a:lnTo>
                    <a:lnTo>
                      <a:pt x="463371" y="0"/>
                    </a:lnTo>
                    <a:cubicBezTo>
                      <a:pt x="655306" y="0"/>
                      <a:pt x="819985" y="203397"/>
                      <a:pt x="890328" y="493272"/>
                    </a:cubicBezTo>
                    <a:lnTo>
                      <a:pt x="895339" y="521407"/>
                    </a:lnTo>
                    <a:lnTo>
                      <a:pt x="854065" y="597449"/>
                    </a:lnTo>
                    <a:cubicBezTo>
                      <a:pt x="826739" y="662054"/>
                      <a:pt x="811628" y="733083"/>
                      <a:pt x="811628" y="807642"/>
                    </a:cubicBezTo>
                    <a:cubicBezTo>
                      <a:pt x="811628" y="882200"/>
                      <a:pt x="826739" y="953229"/>
                      <a:pt x="854064" y="1017834"/>
                    </a:cubicBezTo>
                    <a:close/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800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ECE51DE6-D4C1-9EA1-03D5-DED74F324198}"/>
                  </a:ext>
                </a:extLst>
              </p:cNvPr>
              <p:cNvSpPr/>
              <p:nvPr/>
            </p:nvSpPr>
            <p:spPr>
              <a:xfrm>
                <a:off x="4194327" y="447066"/>
                <a:ext cx="900000" cy="90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800"/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93EE174-838A-20A9-25A7-62D82517E14A}"/>
                </a:ext>
              </a:extLst>
            </p:cNvPr>
            <p:cNvGrpSpPr/>
            <p:nvPr/>
          </p:nvGrpSpPr>
          <p:grpSpPr>
            <a:xfrm>
              <a:off x="15006584" y="3272214"/>
              <a:ext cx="1615284" cy="1875693"/>
              <a:chOff x="3836686" y="447066"/>
              <a:chExt cx="1615284" cy="1875693"/>
            </a:xfrm>
          </p:grpSpPr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02A1B17C-FA5E-AE90-547A-BCBF62903101}"/>
                  </a:ext>
                </a:extLst>
              </p:cNvPr>
              <p:cNvSpPr/>
              <p:nvPr/>
            </p:nvSpPr>
            <p:spPr>
              <a:xfrm rot="16200000">
                <a:off x="4196658" y="1067448"/>
                <a:ext cx="895339" cy="1615284"/>
              </a:xfrm>
              <a:custGeom>
                <a:avLst/>
                <a:gdLst>
                  <a:gd name="connsiteX0" fmla="*/ 895339 w 895339"/>
                  <a:gd name="connsiteY0" fmla="*/ 1093877 h 1615284"/>
                  <a:gd name="connsiteX1" fmla="*/ 890328 w 895339"/>
                  <a:gd name="connsiteY1" fmla="*/ 1122013 h 1615284"/>
                  <a:gd name="connsiteX2" fmla="*/ 463371 w 895339"/>
                  <a:gd name="connsiteY2" fmla="*/ 1615284 h 1615284"/>
                  <a:gd name="connsiteX3" fmla="*/ 0 w 895339"/>
                  <a:gd name="connsiteY3" fmla="*/ 1615284 h 1615284"/>
                  <a:gd name="connsiteX4" fmla="*/ 0 w 895339"/>
                  <a:gd name="connsiteY4" fmla="*/ 0 h 1615284"/>
                  <a:gd name="connsiteX5" fmla="*/ 463371 w 895339"/>
                  <a:gd name="connsiteY5" fmla="*/ 0 h 1615284"/>
                  <a:gd name="connsiteX6" fmla="*/ 890328 w 895339"/>
                  <a:gd name="connsiteY6" fmla="*/ 493272 h 1615284"/>
                  <a:gd name="connsiteX7" fmla="*/ 895339 w 895339"/>
                  <a:gd name="connsiteY7" fmla="*/ 521407 h 1615284"/>
                  <a:gd name="connsiteX8" fmla="*/ 854065 w 895339"/>
                  <a:gd name="connsiteY8" fmla="*/ 597449 h 1615284"/>
                  <a:gd name="connsiteX9" fmla="*/ 811628 w 895339"/>
                  <a:gd name="connsiteY9" fmla="*/ 807642 h 1615284"/>
                  <a:gd name="connsiteX10" fmla="*/ 854064 w 895339"/>
                  <a:gd name="connsiteY10" fmla="*/ 1017834 h 161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95339" h="1615284">
                    <a:moveTo>
                      <a:pt x="895339" y="1093877"/>
                    </a:moveTo>
                    <a:lnTo>
                      <a:pt x="890328" y="1122013"/>
                    </a:lnTo>
                    <a:cubicBezTo>
                      <a:pt x="819984" y="1411887"/>
                      <a:pt x="655306" y="1615284"/>
                      <a:pt x="463371" y="1615284"/>
                    </a:cubicBezTo>
                    <a:lnTo>
                      <a:pt x="0" y="1615284"/>
                    </a:lnTo>
                    <a:lnTo>
                      <a:pt x="0" y="0"/>
                    </a:lnTo>
                    <a:lnTo>
                      <a:pt x="463371" y="0"/>
                    </a:lnTo>
                    <a:cubicBezTo>
                      <a:pt x="655306" y="0"/>
                      <a:pt x="819985" y="203397"/>
                      <a:pt x="890328" y="493272"/>
                    </a:cubicBezTo>
                    <a:lnTo>
                      <a:pt x="895339" y="521407"/>
                    </a:lnTo>
                    <a:lnTo>
                      <a:pt x="854065" y="597449"/>
                    </a:lnTo>
                    <a:cubicBezTo>
                      <a:pt x="826739" y="662054"/>
                      <a:pt x="811628" y="733083"/>
                      <a:pt x="811628" y="807642"/>
                    </a:cubicBezTo>
                    <a:cubicBezTo>
                      <a:pt x="811628" y="882200"/>
                      <a:pt x="826739" y="953229"/>
                      <a:pt x="854064" y="1017834"/>
                    </a:cubicBezTo>
                    <a:close/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800"/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EF52167F-7BE7-ACD9-B4AC-C369C921A82F}"/>
                  </a:ext>
                </a:extLst>
              </p:cNvPr>
              <p:cNvSpPr/>
              <p:nvPr/>
            </p:nvSpPr>
            <p:spPr>
              <a:xfrm>
                <a:off x="4194327" y="447066"/>
                <a:ext cx="900000" cy="90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800"/>
              </a:p>
            </p:txBody>
          </p:sp>
        </p:grp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319992F2-DE38-ACF8-7865-51E65B249A9C}"/>
              </a:ext>
            </a:extLst>
          </p:cNvPr>
          <p:cNvSpPr txBox="1"/>
          <p:nvPr/>
        </p:nvSpPr>
        <p:spPr>
          <a:xfrm>
            <a:off x="1622506" y="5536556"/>
            <a:ext cx="2853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>
                <a:solidFill>
                  <a:srgbClr val="090807"/>
                </a:solidFill>
                <a:latin typeface="Source Han Sans KR"/>
                <a:ea typeface="Source Han Sans KR"/>
                <a:sym typeface="Source Han Sans KR"/>
              </a:rPr>
              <a:t>무함마드 </a:t>
            </a:r>
            <a:r>
              <a:rPr lang="ko-KR" altLang="en-US" sz="1600" err="1">
                <a:solidFill>
                  <a:srgbClr val="090807"/>
                </a:solidFill>
                <a:latin typeface="Source Han Sans KR"/>
                <a:ea typeface="Source Han Sans KR"/>
                <a:sym typeface="Source Han Sans KR"/>
              </a:rPr>
              <a:t>이크말</a:t>
            </a:r>
            <a:r>
              <a:rPr lang="ko-KR" altLang="en-US" sz="1600">
                <a:solidFill>
                  <a:srgbClr val="090807"/>
                </a:solidFill>
                <a:latin typeface="Source Han Sans KR"/>
                <a:ea typeface="Source Han Sans KR"/>
                <a:sym typeface="Source Han Sans KR"/>
              </a:rPr>
              <a:t> 빈 </a:t>
            </a:r>
            <a:r>
              <a:rPr lang="ko-KR" altLang="en-US" sz="1600" err="1">
                <a:solidFill>
                  <a:srgbClr val="090807"/>
                </a:solidFill>
                <a:latin typeface="Source Han Sans KR"/>
                <a:ea typeface="Source Han Sans KR"/>
                <a:sym typeface="Source Han Sans KR"/>
              </a:rPr>
              <a:t>이샤크</a:t>
            </a:r>
            <a:endParaRPr lang="en-US" altLang="ko-KR" sz="1600">
              <a:solidFill>
                <a:srgbClr val="090807"/>
              </a:solidFill>
              <a:latin typeface="Source Han Sans KR"/>
              <a:ea typeface="Source Han Sans KR"/>
              <a:sym typeface="Source Han Sans KR"/>
            </a:endParaRPr>
          </a:p>
          <a:p>
            <a:pPr algn="ctr"/>
            <a:r>
              <a:rPr lang="en-US" altLang="ko-KR" sz="800">
                <a:solidFill>
                  <a:srgbClr val="898989"/>
                </a:solidFill>
              </a:rPr>
              <a:t>front-end engineer</a:t>
            </a:r>
            <a:endParaRPr lang="ko-KR" altLang="en-US" sz="800">
              <a:solidFill>
                <a:srgbClr val="898989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3EF170A-3A76-4963-0266-4CDBECF24BD7}"/>
              </a:ext>
            </a:extLst>
          </p:cNvPr>
          <p:cNvSpPr txBox="1"/>
          <p:nvPr/>
        </p:nvSpPr>
        <p:spPr>
          <a:xfrm>
            <a:off x="8664259" y="3485677"/>
            <a:ext cx="1283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백민호</a:t>
            </a:r>
            <a:endParaRPr lang="en-US" altLang="ko-KR" sz="16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/>
            <a:r>
              <a:rPr lang="en-US" altLang="ko-KR" sz="800">
                <a:solidFill>
                  <a:srgbClr val="898989"/>
                </a:solidFill>
              </a:rPr>
              <a:t>Team leader</a:t>
            </a:r>
          </a:p>
          <a:p>
            <a:pPr algn="ctr"/>
            <a:r>
              <a:rPr lang="en-US" altLang="ko-KR" sz="800">
                <a:solidFill>
                  <a:srgbClr val="898989"/>
                </a:solidFill>
              </a:rPr>
              <a:t>back-end engineer</a:t>
            </a:r>
            <a:endParaRPr lang="ko-KR" altLang="en-US" sz="800">
              <a:solidFill>
                <a:srgbClr val="898989"/>
              </a:solidFill>
            </a:endParaRPr>
          </a:p>
          <a:p>
            <a:pPr algn="ctr"/>
            <a:endParaRPr lang="ko-KR" altLang="en-US" sz="16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688B96-8612-2E51-814B-86EEB39123AE}"/>
              </a:ext>
            </a:extLst>
          </p:cNvPr>
          <p:cNvSpPr txBox="1"/>
          <p:nvPr/>
        </p:nvSpPr>
        <p:spPr>
          <a:xfrm>
            <a:off x="10396533" y="3481083"/>
            <a:ext cx="176544" cy="430887"/>
          </a:xfrm>
          <a:prstGeom prst="rect">
            <a:avLst/>
          </a:prstGeom>
          <a:noFill/>
        </p:spPr>
        <p:txBody>
          <a:bodyPr wrap="square" lIns="60960" tIns="30480" rIns="60960" bIns="3048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>
                <a:solidFill>
                  <a:srgbClr val="898989"/>
                </a:solidFill>
                <a:latin typeface="Calibri"/>
                <a:ea typeface="Source Han Sans KR"/>
                <a:cs typeface="Calibri"/>
                <a:sym typeface="Source Han Sans KR"/>
              </a:rPr>
              <a:t>r</a:t>
            </a:r>
            <a:endParaRPr lang="ko-KR" altLang="en-US" sz="800">
              <a:solidFill>
                <a:srgbClr val="898989"/>
              </a:solidFill>
            </a:endParaRPr>
          </a:p>
          <a:p>
            <a:pPr algn="ctr"/>
            <a:endParaRPr lang="ko-KR" altLang="en-US" sz="16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25117DD-7934-8992-E6E8-0EB253EF54F3}"/>
              </a:ext>
            </a:extLst>
          </p:cNvPr>
          <p:cNvSpPr txBox="1"/>
          <p:nvPr/>
        </p:nvSpPr>
        <p:spPr>
          <a:xfrm>
            <a:off x="7210442" y="5536229"/>
            <a:ext cx="1289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김기수</a:t>
            </a:r>
            <a:endParaRPr lang="en-US" altLang="ko-KR" sz="16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/>
            <a:r>
              <a:rPr lang="en-US" altLang="ko-KR" sz="800">
                <a:solidFill>
                  <a:srgbClr val="898989"/>
                </a:solidFill>
              </a:rPr>
              <a:t>back-end engineer</a:t>
            </a:r>
            <a:endParaRPr lang="ko-KR" altLang="en-US" sz="800">
              <a:solidFill>
                <a:srgbClr val="898989"/>
              </a:solidFill>
            </a:endParaRPr>
          </a:p>
          <a:p>
            <a:pPr algn="ctr"/>
            <a:endParaRPr lang="ko-KR" altLang="en-US" sz="160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2E5C50B-DCF5-D371-F4C7-8DAD10B25E7B}"/>
              </a:ext>
            </a:extLst>
          </p:cNvPr>
          <p:cNvSpPr txBox="1"/>
          <p:nvPr/>
        </p:nvSpPr>
        <p:spPr>
          <a:xfrm>
            <a:off x="9840290" y="5536229"/>
            <a:ext cx="1289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정성수</a:t>
            </a:r>
            <a:endParaRPr lang="en-US" altLang="ko-KR" sz="16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/>
            <a:r>
              <a:rPr lang="en-US" altLang="ko-KR" sz="800">
                <a:solidFill>
                  <a:srgbClr val="898989"/>
                </a:solidFill>
              </a:rPr>
              <a:t>back-end engineer</a:t>
            </a:r>
            <a:endParaRPr lang="ko-KR" altLang="en-US" sz="800">
              <a:solidFill>
                <a:srgbClr val="898989"/>
              </a:solidFill>
            </a:endParaRPr>
          </a:p>
          <a:p>
            <a:pPr algn="ctr"/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2261822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3B3E6-AA92-4AB3-7459-8D9DF10FE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D9396-FEE9-BF82-F374-F44A6D85D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542" y="2937934"/>
            <a:ext cx="5328708" cy="908050"/>
          </a:xfrm>
        </p:spPr>
        <p:txBody>
          <a:bodyPr>
            <a:normAutofit/>
          </a:bodyPr>
          <a:lstStyle/>
          <a:p>
            <a:pPr>
              <a:lnSpc>
                <a:spcPts val="4460"/>
              </a:lnSpc>
            </a:pPr>
            <a:r>
              <a:rPr lang="en-US" altLang="ko-KR" sz="3600">
                <a:latin typeface="+mj-lt"/>
                <a:ea typeface="Source Han Sans KR" panose="020B0600000101010101" charset="-127"/>
                <a:sym typeface="Source Han Sans KR"/>
              </a:rPr>
              <a:t>Implementation Result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834DFB-43F1-D6E0-3BC8-8EDBA6C074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구현 결과</a:t>
            </a:r>
          </a:p>
        </p:txBody>
      </p:sp>
    </p:spTree>
    <p:extLst>
      <p:ext uri="{BB962C8B-B14F-4D97-AF65-F5344CB8AC3E}">
        <p14:creationId xmlns:p14="http://schemas.microsoft.com/office/powerpoint/2010/main" val="2746146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103F8-3CD0-F4B7-B404-35D1B81A7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BC3F4C78-D076-4FFB-2230-EBD0C635F785}"/>
              </a:ext>
            </a:extLst>
          </p:cNvPr>
          <p:cNvSpPr/>
          <p:nvPr/>
        </p:nvSpPr>
        <p:spPr>
          <a:xfrm>
            <a:off x="573547" y="898044"/>
            <a:ext cx="2146039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20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7C55A82-EE3A-480F-F354-E6F0BFEC87E2}"/>
              </a:ext>
            </a:extLst>
          </p:cNvPr>
          <p:cNvSpPr txBox="1"/>
          <p:nvPr/>
        </p:nvSpPr>
        <p:spPr>
          <a:xfrm>
            <a:off x="578413" y="510047"/>
            <a:ext cx="2465666" cy="275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33"/>
              </a:lnSpc>
              <a:spcBef>
                <a:spcPct val="0"/>
              </a:spcBef>
            </a:pPr>
            <a:r>
              <a:rPr lang="en-US" sz="16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 AI &amp; Backend - VDB</a:t>
            </a:r>
            <a:endParaRPr lang="ko-KR" altLang="en-US" sz="1600" b="1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69648AE-8C9B-D144-1D19-0FE1D1229E00}"/>
              </a:ext>
            </a:extLst>
          </p:cNvPr>
          <p:cNvGrpSpPr/>
          <p:nvPr/>
        </p:nvGrpSpPr>
        <p:grpSpPr>
          <a:xfrm>
            <a:off x="564618" y="1050828"/>
            <a:ext cx="1498647" cy="562022"/>
            <a:chOff x="846926" y="1868850"/>
            <a:chExt cx="2247971" cy="843033"/>
          </a:xfrm>
        </p:grpSpPr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65DB930C-4446-DC1D-A46C-94558BEDF169}"/>
                </a:ext>
              </a:extLst>
            </p:cNvPr>
            <p:cNvSpPr txBox="1"/>
            <p:nvPr/>
          </p:nvSpPr>
          <p:spPr>
            <a:xfrm>
              <a:off x="846926" y="1868850"/>
              <a:ext cx="2247971" cy="84303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endParaRPr sz="1200">
                <a:latin typeface="+mj-ea"/>
                <a:ea typeface="+mj-ea"/>
              </a:endParaRPr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CCD6F58B-1552-D170-3D0D-6979EB2D73AA}"/>
                </a:ext>
              </a:extLst>
            </p:cNvPr>
            <p:cNvSpPr txBox="1"/>
            <p:nvPr/>
          </p:nvSpPr>
          <p:spPr>
            <a:xfrm>
              <a:off x="1342298" y="2150688"/>
              <a:ext cx="1257225" cy="428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  <a:spcBef>
                  <a:spcPct val="0"/>
                </a:spcBef>
              </a:pPr>
              <a:r>
                <a:rPr lang="ko-KR" altLang="en-US" sz="1666" b="1">
                  <a:solidFill>
                    <a:srgbClr val="FEFBEE"/>
                  </a:solidFill>
                  <a:latin typeface="+mj-ea"/>
                  <a:ea typeface="+mj-ea"/>
                  <a:cs typeface="Source Han Sans KR Bold"/>
                  <a:sym typeface="Source Han Sans KR Bold"/>
                </a:rPr>
                <a:t>문제 제기</a:t>
              </a:r>
              <a:endParaRPr lang="en-US" sz="1666" b="1">
                <a:solidFill>
                  <a:srgbClr val="FEFBEE"/>
                </a:solidFill>
                <a:latin typeface="+mj-ea"/>
                <a:ea typeface="+mj-ea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064D631-E712-584D-C4F2-8322C0DBD00D}"/>
              </a:ext>
            </a:extLst>
          </p:cNvPr>
          <p:cNvGrpSpPr/>
          <p:nvPr/>
        </p:nvGrpSpPr>
        <p:grpSpPr>
          <a:xfrm>
            <a:off x="479005" y="2174974"/>
            <a:ext cx="6905625" cy="3716693"/>
            <a:chOff x="564618" y="1935507"/>
            <a:chExt cx="6905625" cy="3716693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D8965E1B-496B-43AD-AAE7-D3DD85794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4618" y="1935507"/>
              <a:ext cx="6905625" cy="3716693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680F0CC-2B26-85D5-9C40-C8517ACBC3DF}"/>
                </a:ext>
              </a:extLst>
            </p:cNvPr>
            <p:cNvSpPr/>
            <p:nvPr/>
          </p:nvSpPr>
          <p:spPr>
            <a:xfrm>
              <a:off x="2138251" y="3773923"/>
              <a:ext cx="5167423" cy="1878277"/>
            </a:xfrm>
            <a:prstGeom prst="rect">
              <a:avLst/>
            </a:prstGeom>
            <a:solidFill>
              <a:srgbClr val="FFC000">
                <a:alpha val="11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D03818D-029B-F8C9-7613-3B4E8741EB4A}"/>
              </a:ext>
            </a:extLst>
          </p:cNvPr>
          <p:cNvSpPr txBox="1"/>
          <p:nvPr/>
        </p:nvSpPr>
        <p:spPr>
          <a:xfrm>
            <a:off x="894866" y="1348657"/>
            <a:ext cx="5692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+mj-lt"/>
              </a:rPr>
              <a:t>{</a:t>
            </a:r>
            <a:r>
              <a:rPr lang="fr-FR" altLang="ko-KR" sz="2400" b="0">
                <a:effectLst/>
                <a:latin typeface="+mj-lt"/>
              </a:rPr>
              <a:t>"skku", "cse", "physics", "ai", "biz", "dorm"</a:t>
            </a:r>
            <a:r>
              <a:rPr lang="en-US" altLang="ko-KR" sz="2400" b="0">
                <a:effectLst/>
                <a:latin typeface="+mj-lt"/>
              </a:rPr>
              <a:t>}</a:t>
            </a:r>
            <a:endParaRPr lang="fr-FR" altLang="ko-KR" sz="2400" b="0">
              <a:effectLst/>
              <a:latin typeface="+mj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6B1A79-0168-4D04-019F-1B1EEE8AE083}"/>
              </a:ext>
            </a:extLst>
          </p:cNvPr>
          <p:cNvSpPr txBox="1"/>
          <p:nvPr/>
        </p:nvSpPr>
        <p:spPr>
          <a:xfrm>
            <a:off x="7743825" y="2876550"/>
            <a:ext cx="4276725" cy="24006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ts val="2025"/>
              </a:lnSpc>
            </a:pPr>
            <a:r>
              <a:rPr lang="en-US" altLang="ko-KR" b="0">
                <a:effectLst/>
                <a:latin typeface="Consolas" panose="020B0609020204030204" pitchFamily="49" charset="0"/>
              </a:rPr>
              <a:t>data = {</a:t>
            </a:r>
          </a:p>
          <a:p>
            <a:pPr>
              <a:lnSpc>
                <a:spcPts val="2025"/>
              </a:lnSpc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   'name’: </a:t>
            </a:r>
            <a:r>
              <a:rPr lang="ko-KR" altLang="en-US" b="0">
                <a:effectLst/>
                <a:latin typeface="Consolas" panose="020B0609020204030204" pitchFamily="49" charset="0"/>
              </a:rPr>
              <a:t>부서</a:t>
            </a:r>
            <a:r>
              <a:rPr lang="en-US" altLang="ko-KR" b="0"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effectLst/>
                <a:latin typeface="Consolas" panose="020B0609020204030204" pitchFamily="49" charset="0"/>
              </a:rPr>
              <a:t>skku</a:t>
            </a:r>
            <a:r>
              <a:rPr lang="en-US" altLang="ko-KR" b="0"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err="1">
                <a:effectLst/>
                <a:latin typeface="Consolas" panose="020B0609020204030204" pitchFamily="49" charset="0"/>
              </a:rPr>
              <a:t>cse</a:t>
            </a:r>
            <a:r>
              <a:rPr lang="en-US" altLang="ko-KR" b="0"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2025"/>
              </a:lnSpc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   ＇</a:t>
            </a:r>
            <a:r>
              <a:rPr lang="en-US" altLang="ko-KR" b="0" err="1">
                <a:effectLst/>
                <a:latin typeface="Consolas" panose="020B0609020204030204" pitchFamily="49" charset="0"/>
              </a:rPr>
              <a:t>ArticleNo</a:t>
            </a:r>
            <a:r>
              <a:rPr lang="en-US" altLang="ko-KR" b="0">
                <a:effectLst/>
                <a:latin typeface="Consolas" panose="020B0609020204030204" pitchFamily="49" charset="0"/>
              </a:rPr>
              <a:t>’: </a:t>
            </a:r>
            <a:r>
              <a:rPr lang="ko-KR" altLang="en-US" b="0">
                <a:effectLst/>
                <a:latin typeface="Consolas" panose="020B0609020204030204" pitchFamily="49" charset="0"/>
              </a:rPr>
              <a:t>공지 </a:t>
            </a:r>
            <a:r>
              <a:rPr lang="en-US" altLang="ko-KR" b="0">
                <a:effectLst/>
                <a:latin typeface="Consolas" panose="020B0609020204030204" pitchFamily="49" charset="0"/>
              </a:rPr>
              <a:t>id,</a:t>
            </a:r>
          </a:p>
          <a:p>
            <a:pPr>
              <a:lnSpc>
                <a:spcPts val="2025"/>
              </a:lnSpc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   ＇category’: </a:t>
            </a:r>
            <a:r>
              <a:rPr lang="ko-KR" altLang="en-US" b="0">
                <a:effectLst/>
                <a:latin typeface="Consolas" panose="020B0609020204030204" pitchFamily="49" charset="0"/>
              </a:rPr>
              <a:t>분류</a:t>
            </a:r>
            <a:r>
              <a:rPr lang="en-US" altLang="ko-KR" b="0"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   'title＇: </a:t>
            </a:r>
            <a:r>
              <a:rPr lang="ko-KR" altLang="en-US" b="0">
                <a:effectLst/>
                <a:latin typeface="Consolas" panose="020B0609020204030204" pitchFamily="49" charset="0"/>
              </a:rPr>
              <a:t>제목</a:t>
            </a:r>
            <a:r>
              <a:rPr lang="en-US" altLang="ko-KR" b="0"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   '</a:t>
            </a:r>
            <a:r>
              <a:rPr lang="en-US" altLang="ko-KR" b="0" err="1">
                <a:effectLst/>
                <a:latin typeface="Consolas" panose="020B0609020204030204" pitchFamily="49" charset="0"/>
              </a:rPr>
              <a:t>notice_date</a:t>
            </a:r>
            <a:r>
              <a:rPr lang="en-US" altLang="ko-KR" b="0">
                <a:effectLst/>
                <a:latin typeface="Consolas" panose="020B0609020204030204" pitchFamily="49" charset="0"/>
              </a:rPr>
              <a:t>’: </a:t>
            </a:r>
            <a:r>
              <a:rPr lang="ko-KR" altLang="en-US" b="0">
                <a:effectLst/>
                <a:latin typeface="Consolas" panose="020B0609020204030204" pitchFamily="49" charset="0"/>
              </a:rPr>
              <a:t>게시 날짜</a:t>
            </a:r>
            <a:endParaRPr lang="en-US" altLang="ko-KR" b="0">
              <a:effectLst/>
              <a:latin typeface="Consolas" panose="020B0609020204030204" pitchFamily="49" charset="0"/>
            </a:endParaRPr>
          </a:p>
          <a:p>
            <a:pPr>
              <a:lnSpc>
                <a:spcPts val="2025"/>
              </a:lnSpc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   '</a:t>
            </a:r>
            <a:r>
              <a:rPr lang="en-US" altLang="ko-KR" b="0" err="1"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>
                <a:effectLst/>
                <a:latin typeface="Consolas" panose="020B0609020204030204" pitchFamily="49" charset="0"/>
              </a:rPr>
              <a:t>': </a:t>
            </a:r>
            <a:r>
              <a:rPr lang="en-US" altLang="ko-KR" b="0" err="1"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   'content＇: </a:t>
            </a:r>
            <a:r>
              <a:rPr lang="ko-KR" altLang="en-US" b="0">
                <a:effectLst/>
                <a:latin typeface="Consolas" panose="020B0609020204030204" pitchFamily="49" charset="0"/>
              </a:rPr>
              <a:t>본문</a:t>
            </a:r>
            <a:endParaRPr lang="en-US" altLang="ko-KR" b="0">
              <a:effectLst/>
              <a:latin typeface="Consolas" panose="020B0609020204030204" pitchFamily="49" charset="0"/>
            </a:endParaRPr>
          </a:p>
          <a:p>
            <a:pPr>
              <a:lnSpc>
                <a:spcPts val="2025"/>
              </a:lnSpc>
            </a:pPr>
            <a:r>
              <a:rPr lang="en-US" altLang="ko-KR" b="0">
                <a:effectLst/>
                <a:latin typeface="Consolas" panose="020B0609020204030204" pitchFamily="49" charset="0"/>
              </a:rPr>
              <a:t>        }</a:t>
            </a:r>
          </a:p>
        </p:txBody>
      </p:sp>
    </p:spTree>
    <p:extLst>
      <p:ext uri="{BB962C8B-B14F-4D97-AF65-F5344CB8AC3E}">
        <p14:creationId xmlns:p14="http://schemas.microsoft.com/office/powerpoint/2010/main" val="4158556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84C97-9FDC-6869-2369-7DBA7BCCA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A9532F3E-A88A-3D3C-B72E-E23DBBC78D37}"/>
              </a:ext>
            </a:extLst>
          </p:cNvPr>
          <p:cNvSpPr/>
          <p:nvPr/>
        </p:nvSpPr>
        <p:spPr>
          <a:xfrm>
            <a:off x="573547" y="898044"/>
            <a:ext cx="2079294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20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BF60F3B-8CF3-E5B3-BFA3-4D7603DA4028}"/>
              </a:ext>
            </a:extLst>
          </p:cNvPr>
          <p:cNvSpPr txBox="1"/>
          <p:nvPr/>
        </p:nvSpPr>
        <p:spPr>
          <a:xfrm>
            <a:off x="578413" y="510047"/>
            <a:ext cx="2351925" cy="275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33"/>
              </a:lnSpc>
              <a:spcBef>
                <a:spcPct val="0"/>
              </a:spcBef>
            </a:pPr>
            <a:r>
              <a:rPr lang="en-US" sz="16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 AI &amp; Backend - VDB</a:t>
            </a:r>
            <a:endParaRPr lang="en-US" altLang="ko-KR" sz="1600" b="1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12DCC1E-D1D9-78EC-B5AC-1F3D1444C3CB}"/>
              </a:ext>
            </a:extLst>
          </p:cNvPr>
          <p:cNvGrpSpPr/>
          <p:nvPr/>
        </p:nvGrpSpPr>
        <p:grpSpPr>
          <a:xfrm>
            <a:off x="564618" y="1050828"/>
            <a:ext cx="1498647" cy="562022"/>
            <a:chOff x="846926" y="1868850"/>
            <a:chExt cx="2247971" cy="843033"/>
          </a:xfrm>
        </p:grpSpPr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5A9D956F-152E-2DB5-FBFC-D7291EC6F145}"/>
                </a:ext>
              </a:extLst>
            </p:cNvPr>
            <p:cNvSpPr txBox="1"/>
            <p:nvPr/>
          </p:nvSpPr>
          <p:spPr>
            <a:xfrm>
              <a:off x="846926" y="1868850"/>
              <a:ext cx="2247971" cy="84303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endParaRPr sz="1200">
                <a:latin typeface="+mj-ea"/>
                <a:ea typeface="+mj-ea"/>
              </a:endParaRPr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E9E019B3-EAC2-1991-85F2-B0BCE01DCBC5}"/>
                </a:ext>
              </a:extLst>
            </p:cNvPr>
            <p:cNvSpPr txBox="1"/>
            <p:nvPr/>
          </p:nvSpPr>
          <p:spPr>
            <a:xfrm>
              <a:off x="1342298" y="2150688"/>
              <a:ext cx="1257225" cy="428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  <a:spcBef>
                  <a:spcPct val="0"/>
                </a:spcBef>
              </a:pPr>
              <a:r>
                <a:rPr lang="ko-KR" altLang="en-US" sz="1666" b="1">
                  <a:solidFill>
                    <a:srgbClr val="FEFBEE"/>
                  </a:solidFill>
                  <a:latin typeface="+mj-ea"/>
                  <a:ea typeface="+mj-ea"/>
                  <a:cs typeface="Source Han Sans KR Bold"/>
                  <a:sym typeface="Source Han Sans KR Bold"/>
                </a:rPr>
                <a:t>문제 제기</a:t>
              </a:r>
              <a:endParaRPr lang="en-US" sz="1666" b="1">
                <a:solidFill>
                  <a:srgbClr val="FEFBEE"/>
                </a:solidFill>
                <a:latin typeface="+mj-ea"/>
                <a:ea typeface="+mj-ea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BA97B9A-EC23-2562-52F9-DBE38DDAEC0F}"/>
              </a:ext>
            </a:extLst>
          </p:cNvPr>
          <p:cNvSpPr txBox="1"/>
          <p:nvPr/>
        </p:nvSpPr>
        <p:spPr>
          <a:xfrm>
            <a:off x="564618" y="1381388"/>
            <a:ext cx="3978807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data = {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'name’: 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부서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err="1">
                <a:effectLst/>
                <a:latin typeface="Consolas" panose="020B0609020204030204" pitchFamily="49" charset="0"/>
              </a:rPr>
              <a:t>skku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err="1">
                <a:effectLst/>
                <a:latin typeface="Consolas" panose="020B0609020204030204" pitchFamily="49" charset="0"/>
              </a:rPr>
              <a:t>cse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＇</a:t>
            </a:r>
            <a:r>
              <a:rPr lang="en-US" altLang="ko-KR" sz="1600" b="0" err="1">
                <a:effectLst/>
                <a:latin typeface="Consolas" panose="020B0609020204030204" pitchFamily="49" charset="0"/>
              </a:rPr>
              <a:t>ArticleNo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’: 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공지 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id,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＇category’: 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분류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'title＇: 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제목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'</a:t>
            </a:r>
            <a:r>
              <a:rPr lang="en-US" altLang="ko-KR" sz="1600" b="0" err="1">
                <a:effectLst/>
                <a:latin typeface="Consolas" panose="020B0609020204030204" pitchFamily="49" charset="0"/>
              </a:rPr>
              <a:t>notice_date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’: 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게시 날짜</a:t>
            </a:r>
            <a:endParaRPr lang="en-US" altLang="ko-KR" sz="1600" b="0"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'</a:t>
            </a:r>
            <a:r>
              <a:rPr lang="en-US" altLang="ko-KR" sz="1600" b="0" err="1">
                <a:effectLst/>
                <a:latin typeface="Consolas" panose="020B0609020204030204" pitchFamily="49" charset="0"/>
              </a:rPr>
              <a:t>url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': </a:t>
            </a:r>
            <a:r>
              <a:rPr lang="en-US" altLang="ko-KR" sz="1600" b="0" err="1">
                <a:effectLst/>
                <a:latin typeface="Consolas" panose="020B0609020204030204" pitchFamily="49" charset="0"/>
              </a:rPr>
              <a:t>url</a:t>
            </a:r>
            <a:r>
              <a:rPr lang="en-US" altLang="ko-KR" sz="1600" b="0"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 'content＇: </a:t>
            </a:r>
            <a:r>
              <a:rPr lang="ko-KR" altLang="en-US" sz="1600" b="0">
                <a:effectLst/>
                <a:latin typeface="Consolas" panose="020B0609020204030204" pitchFamily="49" charset="0"/>
              </a:rPr>
              <a:t>본문</a:t>
            </a:r>
            <a:endParaRPr lang="en-US" altLang="ko-KR" sz="1600" b="0"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effectLst/>
                <a:latin typeface="Consolas" panose="020B0609020204030204" pitchFamily="49" charset="0"/>
              </a:rPr>
              <a:t>        }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D49BAFD0-17B2-0894-5868-AFD6FBE1D17C}"/>
              </a:ext>
            </a:extLst>
          </p:cNvPr>
          <p:cNvSpPr/>
          <p:nvPr/>
        </p:nvSpPr>
        <p:spPr>
          <a:xfrm>
            <a:off x="4731314" y="2123683"/>
            <a:ext cx="1448192" cy="808190"/>
          </a:xfrm>
          <a:prstGeom prst="rightArrow">
            <a:avLst/>
          </a:prstGeom>
          <a:solidFill>
            <a:srgbClr val="FEFBEE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600">
                <a:solidFill>
                  <a:sysClr val="windowText" lastClr="000000"/>
                </a:solidFill>
              </a:rPr>
              <a:t>Vector</a:t>
            </a:r>
            <a:br>
              <a:rPr lang="en-US" altLang="ko-KR" sz="1600"/>
            </a:br>
            <a:r>
              <a:rPr lang="en-US" altLang="ko-KR" sz="1600">
                <a:solidFill>
                  <a:sysClr val="windowText" lastClr="000000"/>
                </a:solidFill>
              </a:rPr>
              <a:t>Embedding</a:t>
            </a:r>
            <a:endParaRPr lang="ko-KR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C722A2-3BBA-B7EA-75B7-3B6B7B925D40}"/>
              </a:ext>
            </a:extLst>
          </p:cNvPr>
          <p:cNvSpPr txBox="1"/>
          <p:nvPr/>
        </p:nvSpPr>
        <p:spPr>
          <a:xfrm>
            <a:off x="6181725" y="2162859"/>
            <a:ext cx="3023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value(768 dim) = ( 0.1223456,</a:t>
            </a:r>
          </a:p>
          <a:p>
            <a:r>
              <a:rPr lang="en-US" altLang="ko-KR"/>
              <a:t>          0.121212, … , 0.345678)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F0CD97E-C34B-3D64-F2DD-0EEC6C7D3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1036" y="1612850"/>
            <a:ext cx="2369476" cy="16224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20A99D-BCC7-DC86-CEA3-D0D329E9D442}"/>
              </a:ext>
            </a:extLst>
          </p:cNvPr>
          <p:cNvSpPr txBox="1"/>
          <p:nvPr/>
        </p:nvSpPr>
        <p:spPr>
          <a:xfrm>
            <a:off x="1203603" y="4581825"/>
            <a:ext cx="287771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+mj-ea"/>
                <a:ea typeface="+mj-ea"/>
              </a:rPr>
              <a:t>“</a:t>
            </a:r>
            <a:r>
              <a:rPr lang="ko-KR" altLang="en-US" sz="2000">
                <a:latin typeface="+mj-ea"/>
                <a:ea typeface="+mj-ea"/>
              </a:rPr>
              <a:t>근로 장학 관련 공지사항</a:t>
            </a:r>
            <a:r>
              <a:rPr lang="en-US" altLang="ko-KR" sz="2000">
                <a:latin typeface="+mj-ea"/>
                <a:ea typeface="+mj-ea"/>
              </a:rPr>
              <a:t>”</a:t>
            </a:r>
          </a:p>
          <a:p>
            <a:pPr algn="ctr"/>
            <a:r>
              <a:rPr lang="en-US" altLang="ko-KR" sz="1400">
                <a:latin typeface="+mn-ea"/>
              </a:rPr>
              <a:t>(query request)</a:t>
            </a:r>
            <a:endParaRPr lang="ko-KR" altLang="en-US" sz="1400">
              <a:latin typeface="+mn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48FA9E6-AAB5-3AB2-6304-9478E6232317}"/>
              </a:ext>
            </a:extLst>
          </p:cNvPr>
          <p:cNvGrpSpPr/>
          <p:nvPr/>
        </p:nvGrpSpPr>
        <p:grpSpPr>
          <a:xfrm>
            <a:off x="775513" y="5097491"/>
            <a:ext cx="1076856" cy="1250462"/>
            <a:chOff x="442523" y="5157615"/>
            <a:chExt cx="1076856" cy="125046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3F9CAA8-9832-899A-52DF-3DEC789BB140}"/>
                </a:ext>
              </a:extLst>
            </p:cNvPr>
            <p:cNvGrpSpPr/>
            <p:nvPr/>
          </p:nvGrpSpPr>
          <p:grpSpPr>
            <a:xfrm>
              <a:off x="442523" y="5157615"/>
              <a:ext cx="1076856" cy="1250462"/>
              <a:chOff x="3836686" y="447066"/>
              <a:chExt cx="1615284" cy="1875693"/>
            </a:xfrm>
          </p:grpSpPr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61135E58-BB2E-6680-6AEB-EB1D05EA06DD}"/>
                  </a:ext>
                </a:extLst>
              </p:cNvPr>
              <p:cNvSpPr/>
              <p:nvPr/>
            </p:nvSpPr>
            <p:spPr>
              <a:xfrm rot="16200000">
                <a:off x="4196658" y="1067448"/>
                <a:ext cx="895339" cy="1615284"/>
              </a:xfrm>
              <a:custGeom>
                <a:avLst/>
                <a:gdLst>
                  <a:gd name="connsiteX0" fmla="*/ 895339 w 895339"/>
                  <a:gd name="connsiteY0" fmla="*/ 1093877 h 1615284"/>
                  <a:gd name="connsiteX1" fmla="*/ 890328 w 895339"/>
                  <a:gd name="connsiteY1" fmla="*/ 1122013 h 1615284"/>
                  <a:gd name="connsiteX2" fmla="*/ 463371 w 895339"/>
                  <a:gd name="connsiteY2" fmla="*/ 1615284 h 1615284"/>
                  <a:gd name="connsiteX3" fmla="*/ 0 w 895339"/>
                  <a:gd name="connsiteY3" fmla="*/ 1615284 h 1615284"/>
                  <a:gd name="connsiteX4" fmla="*/ 0 w 895339"/>
                  <a:gd name="connsiteY4" fmla="*/ 0 h 1615284"/>
                  <a:gd name="connsiteX5" fmla="*/ 463371 w 895339"/>
                  <a:gd name="connsiteY5" fmla="*/ 0 h 1615284"/>
                  <a:gd name="connsiteX6" fmla="*/ 890328 w 895339"/>
                  <a:gd name="connsiteY6" fmla="*/ 493272 h 1615284"/>
                  <a:gd name="connsiteX7" fmla="*/ 895339 w 895339"/>
                  <a:gd name="connsiteY7" fmla="*/ 521407 h 1615284"/>
                  <a:gd name="connsiteX8" fmla="*/ 854065 w 895339"/>
                  <a:gd name="connsiteY8" fmla="*/ 597449 h 1615284"/>
                  <a:gd name="connsiteX9" fmla="*/ 811628 w 895339"/>
                  <a:gd name="connsiteY9" fmla="*/ 807642 h 1615284"/>
                  <a:gd name="connsiteX10" fmla="*/ 854064 w 895339"/>
                  <a:gd name="connsiteY10" fmla="*/ 1017834 h 1615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95339" h="1615284">
                    <a:moveTo>
                      <a:pt x="895339" y="1093877"/>
                    </a:moveTo>
                    <a:lnTo>
                      <a:pt x="890328" y="1122013"/>
                    </a:lnTo>
                    <a:cubicBezTo>
                      <a:pt x="819984" y="1411887"/>
                      <a:pt x="655306" y="1615284"/>
                      <a:pt x="463371" y="1615284"/>
                    </a:cubicBezTo>
                    <a:lnTo>
                      <a:pt x="0" y="1615284"/>
                    </a:lnTo>
                    <a:lnTo>
                      <a:pt x="0" y="0"/>
                    </a:lnTo>
                    <a:lnTo>
                      <a:pt x="463371" y="0"/>
                    </a:lnTo>
                    <a:cubicBezTo>
                      <a:pt x="655306" y="0"/>
                      <a:pt x="819985" y="203397"/>
                      <a:pt x="890328" y="493272"/>
                    </a:cubicBezTo>
                    <a:lnTo>
                      <a:pt x="895339" y="521407"/>
                    </a:lnTo>
                    <a:lnTo>
                      <a:pt x="854065" y="597449"/>
                    </a:lnTo>
                    <a:cubicBezTo>
                      <a:pt x="826739" y="662054"/>
                      <a:pt x="811628" y="733083"/>
                      <a:pt x="811628" y="807642"/>
                    </a:cubicBezTo>
                    <a:cubicBezTo>
                      <a:pt x="811628" y="882200"/>
                      <a:pt x="826739" y="953229"/>
                      <a:pt x="854064" y="1017834"/>
                    </a:cubicBezTo>
                    <a:close/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800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A97EFDEC-F445-A0BA-E4C4-7DBF95FCB5F1}"/>
                  </a:ext>
                </a:extLst>
              </p:cNvPr>
              <p:cNvSpPr/>
              <p:nvPr/>
            </p:nvSpPr>
            <p:spPr>
              <a:xfrm>
                <a:off x="4194327" y="447066"/>
                <a:ext cx="900000" cy="90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800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7DDE5C-D0F6-3B00-4F9C-77AE908EF3A2}"/>
                </a:ext>
              </a:extLst>
            </p:cNvPr>
            <p:cNvSpPr txBox="1"/>
            <p:nvPr/>
          </p:nvSpPr>
          <p:spPr>
            <a:xfrm>
              <a:off x="672211" y="5978621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User</a:t>
              </a:r>
              <a:endParaRPr lang="ko-KR" altLang="en-US"/>
            </a:p>
          </p:txBody>
        </p:sp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D01597F5-31AA-3074-9E68-8135684479B2}"/>
              </a:ext>
            </a:extLst>
          </p:cNvPr>
          <p:cNvSpPr/>
          <p:nvPr/>
        </p:nvSpPr>
        <p:spPr>
          <a:xfrm>
            <a:off x="4290081" y="4627830"/>
            <a:ext cx="1287654" cy="617487"/>
          </a:xfrm>
          <a:prstGeom prst="rightArrow">
            <a:avLst/>
          </a:prstGeom>
          <a:solidFill>
            <a:srgbClr val="FEFBEE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ysClr val="windowText" lastClr="000000"/>
                </a:solidFill>
              </a:rPr>
              <a:t>Vector</a:t>
            </a:r>
            <a:br>
              <a:rPr lang="en-US" altLang="ko-KR" sz="1400">
                <a:solidFill>
                  <a:sysClr val="windowText" lastClr="000000"/>
                </a:solidFill>
              </a:rPr>
            </a:br>
            <a:r>
              <a:rPr lang="en-US" altLang="ko-KR" sz="1400">
                <a:solidFill>
                  <a:sysClr val="windowText" lastClr="000000"/>
                </a:solidFill>
              </a:rPr>
              <a:t>Embedding</a:t>
            </a:r>
            <a:endParaRPr lang="ko-KR" altLang="en-US" sz="1400">
              <a:solidFill>
                <a:sysClr val="windowText" lastClr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8C03B0-5CFA-5A87-8223-6A12722FFEDA}"/>
              </a:ext>
            </a:extLst>
          </p:cNvPr>
          <p:cNvSpPr txBox="1"/>
          <p:nvPr/>
        </p:nvSpPr>
        <p:spPr>
          <a:xfrm>
            <a:off x="5410759" y="4602767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value(768 dim) = ( 0.111111,</a:t>
            </a:r>
          </a:p>
          <a:p>
            <a:r>
              <a:rPr lang="en-US" altLang="ko-KR"/>
              <a:t>          0.222222, … , 0.768768)</a:t>
            </a:r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2CCC09C5-06AC-73E8-31DD-3B512D4C5411}"/>
              </a:ext>
            </a:extLst>
          </p:cNvPr>
          <p:cNvSpPr/>
          <p:nvPr/>
        </p:nvSpPr>
        <p:spPr>
          <a:xfrm rot="19275585">
            <a:off x="8283230" y="3799552"/>
            <a:ext cx="1328266" cy="409586"/>
          </a:xfrm>
          <a:prstGeom prst="rightArrow">
            <a:avLst>
              <a:gd name="adj1" fmla="val 50000"/>
              <a:gd name="adj2" fmla="val 80864"/>
            </a:avLst>
          </a:prstGeom>
          <a:solidFill>
            <a:srgbClr val="FEFBEE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2EC40EF9-F142-A80C-6121-1F0A96EB91C3}"/>
              </a:ext>
            </a:extLst>
          </p:cNvPr>
          <p:cNvSpPr/>
          <p:nvPr/>
        </p:nvSpPr>
        <p:spPr>
          <a:xfrm rot="5400000">
            <a:off x="10119471" y="3980706"/>
            <a:ext cx="1328266" cy="409586"/>
          </a:xfrm>
          <a:prstGeom prst="rightArrow">
            <a:avLst>
              <a:gd name="adj1" fmla="val 50000"/>
              <a:gd name="adj2" fmla="val 80864"/>
            </a:avLst>
          </a:prstGeom>
          <a:solidFill>
            <a:srgbClr val="FEFBEE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5D1BB0-23C6-C315-10E9-4748F710A582}"/>
              </a:ext>
            </a:extLst>
          </p:cNvPr>
          <p:cNvSpPr txBox="1"/>
          <p:nvPr/>
        </p:nvSpPr>
        <p:spPr>
          <a:xfrm>
            <a:off x="9533903" y="5133855"/>
            <a:ext cx="2512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+mj-ea"/>
                <a:ea typeface="+mj-ea"/>
              </a:rPr>
              <a:t>상위 </a:t>
            </a:r>
            <a:r>
              <a:rPr lang="en-US" altLang="ko-KR">
                <a:latin typeface="+mj-ea"/>
                <a:ea typeface="+mj-ea"/>
              </a:rPr>
              <a:t>k</a:t>
            </a:r>
            <a:r>
              <a:rPr lang="ko-KR" altLang="en-US">
                <a:latin typeface="+mj-ea"/>
                <a:ea typeface="+mj-ea"/>
              </a:rPr>
              <a:t>개의 공지사항 샘플</a:t>
            </a:r>
            <a:endParaRPr lang="en-US" altLang="ko-KR">
              <a:latin typeface="+mj-ea"/>
              <a:ea typeface="+mj-ea"/>
            </a:endParaRPr>
          </a:p>
          <a:p>
            <a:pPr algn="ctr"/>
            <a:r>
              <a:rPr lang="en-US" altLang="ko-KR" sz="1400">
                <a:latin typeface="+mn-ea"/>
              </a:rPr>
              <a:t>(query response)</a:t>
            </a:r>
            <a:endParaRPr lang="ko-KR" altLang="en-US" sz="14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35CED0-2A6D-99C4-1001-FE8D9289F785}"/>
              </a:ext>
            </a:extLst>
          </p:cNvPr>
          <p:cNvSpPr txBox="1"/>
          <p:nvPr/>
        </p:nvSpPr>
        <p:spPr>
          <a:xfrm>
            <a:off x="9943630" y="3789438"/>
            <a:ext cx="1692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cosine similarity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544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DEDCF-C1A3-E998-B8AC-61F8C2FEF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1832BB42-2A01-6AD2-970F-2FD4EF4037DD}"/>
              </a:ext>
            </a:extLst>
          </p:cNvPr>
          <p:cNvSpPr/>
          <p:nvPr/>
        </p:nvSpPr>
        <p:spPr>
          <a:xfrm flipV="1">
            <a:off x="573547" y="903606"/>
            <a:ext cx="2457513" cy="5562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20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D1196A2-3701-A415-6FAB-68532CA62F0F}"/>
              </a:ext>
            </a:extLst>
          </p:cNvPr>
          <p:cNvSpPr txBox="1"/>
          <p:nvPr/>
        </p:nvSpPr>
        <p:spPr>
          <a:xfrm>
            <a:off x="578413" y="510047"/>
            <a:ext cx="2812651" cy="275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33"/>
              </a:lnSpc>
              <a:spcBef>
                <a:spcPct val="0"/>
              </a:spcBef>
            </a:pPr>
            <a:r>
              <a:rPr lang="en-US" sz="16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 AI &amp; Backend - </a:t>
            </a:r>
            <a:r>
              <a:rPr lang="en-US" sz="1600" b="1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ChatBot</a:t>
            </a:r>
            <a:endParaRPr lang="ko-KR" altLang="en-US" sz="1600" b="1" err="1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</a:endParaRPr>
          </a:p>
        </p:txBody>
      </p:sp>
      <p:pic>
        <p:nvPicPr>
          <p:cNvPr id="4" name="그림 3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0377CFD8-12B5-CE81-7577-9937FD4CE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10" y="1444925"/>
            <a:ext cx="3421812" cy="8086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B5EB8E-76AD-8AB6-D504-2F9E0E97E0A5}"/>
              </a:ext>
            </a:extLst>
          </p:cNvPr>
          <p:cNvSpPr txBox="1"/>
          <p:nvPr/>
        </p:nvSpPr>
        <p:spPr>
          <a:xfrm>
            <a:off x="571871" y="1076566"/>
            <a:ext cx="23648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cs typeface="Calibri"/>
              </a:rPr>
              <a:t>유저 프롬프트 입력</a:t>
            </a:r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4A87150-8806-7638-BF5E-4A4A7DABECAA}"/>
              </a:ext>
            </a:extLst>
          </p:cNvPr>
          <p:cNvSpPr/>
          <p:nvPr/>
        </p:nvSpPr>
        <p:spPr>
          <a:xfrm>
            <a:off x="9579513" y="4503956"/>
            <a:ext cx="2129369" cy="774697"/>
          </a:xfrm>
          <a:prstGeom prst="downArrow">
            <a:avLst/>
          </a:prstGeom>
          <a:solidFill>
            <a:srgbClr val="FEFBEE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  <a:cs typeface="Calibri"/>
              </a:rPr>
              <a:t>OpenAI API </a:t>
            </a:r>
            <a:r>
              <a:rPr lang="en-US" altLang="ko-KR" err="1">
                <a:solidFill>
                  <a:sysClr val="windowText" lastClr="000000"/>
                </a:solidFill>
                <a:cs typeface="Calibri"/>
              </a:rPr>
              <a:t>호출</a:t>
            </a:r>
          </a:p>
        </p:txBody>
      </p:sp>
      <p:pic>
        <p:nvPicPr>
          <p:cNvPr id="9" name="그림 8" descr="어떤 DB를 사용해야 할까 ? CAP 이론">
            <a:extLst>
              <a:ext uri="{FF2B5EF4-FFF2-40B4-BE49-F238E27FC236}">
                <a16:creationId xmlns:a16="http://schemas.microsoft.com/office/drawing/2014/main" id="{31A0B760-4C5A-6F7C-3504-C9759F3D6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3074" y="5496908"/>
            <a:ext cx="1050446" cy="10648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14F664-6EC8-18E6-BE0F-774C95D653A2}"/>
              </a:ext>
            </a:extLst>
          </p:cNvPr>
          <p:cNvSpPr txBox="1"/>
          <p:nvPr/>
        </p:nvSpPr>
        <p:spPr>
          <a:xfrm>
            <a:off x="10063656" y="5826671"/>
            <a:ext cx="74229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b="1" err="1">
                <a:cs typeface="Calibri"/>
              </a:rPr>
              <a:t>OpenAI</a:t>
            </a:r>
            <a:r>
              <a:rPr lang="ko-KR" altLang="en-US" sz="1400" b="1">
                <a:cs typeface="Calibri"/>
              </a:rPr>
              <a:t> LLM</a:t>
            </a:r>
            <a:endParaRPr lang="ko-KR" altLang="en-US" sz="1400" b="1" err="1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CC6141-1586-2E09-010F-DF410EF8131F}"/>
              </a:ext>
            </a:extLst>
          </p:cNvPr>
          <p:cNvSpPr txBox="1"/>
          <p:nvPr/>
        </p:nvSpPr>
        <p:spPr>
          <a:xfrm>
            <a:off x="10805951" y="5636172"/>
            <a:ext cx="151743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cs typeface="Calibri"/>
              </a:rPr>
              <a:t>외부 </a:t>
            </a:r>
            <a:r>
              <a:rPr lang="ko-KR" altLang="en-US" err="1">
                <a:cs typeface="Calibri"/>
              </a:rPr>
              <a:t>LLM에서</a:t>
            </a:r>
            <a:r>
              <a:rPr lang="ko-KR" altLang="en-US">
                <a:cs typeface="Calibri"/>
              </a:rPr>
              <a:t> 답변 생성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FFAB3FC-2320-AA02-58C1-58F092EC73FB}"/>
              </a:ext>
            </a:extLst>
          </p:cNvPr>
          <p:cNvSpPr/>
          <p:nvPr/>
        </p:nvSpPr>
        <p:spPr>
          <a:xfrm>
            <a:off x="3854206" y="1445940"/>
            <a:ext cx="1469459" cy="812870"/>
          </a:xfrm>
          <a:prstGeom prst="rightArrow">
            <a:avLst/>
          </a:prstGeom>
          <a:solidFill>
            <a:srgbClr val="FEFBEE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err="1">
                <a:solidFill>
                  <a:sysClr val="windowText" lastClr="000000"/>
                </a:solidFill>
                <a:latin typeface="+mj-ea"/>
                <a:ea typeface="+mj-ea"/>
                <a:cs typeface="Calibri"/>
              </a:rPr>
              <a:t>챗봇</a:t>
            </a:r>
            <a:r>
              <a:rPr lang="en-US" altLang="ko-KR" sz="1400">
                <a:solidFill>
                  <a:sysClr val="windowText" lastClr="000000"/>
                </a:solidFill>
                <a:latin typeface="+mj-ea"/>
                <a:ea typeface="+mj-ea"/>
                <a:cs typeface="Calibri"/>
              </a:rPr>
              <a:t> </a:t>
            </a:r>
            <a:r>
              <a:rPr lang="en-US" altLang="ko-KR" sz="1400" err="1">
                <a:solidFill>
                  <a:sysClr val="windowText" lastClr="000000"/>
                </a:solidFill>
                <a:latin typeface="+mj-ea"/>
                <a:ea typeface="+mj-ea"/>
                <a:cs typeface="Calibri"/>
              </a:rPr>
              <a:t>내부</a:t>
            </a:r>
            <a:r>
              <a:rPr lang="en-US" altLang="ko-KR" sz="1400">
                <a:solidFill>
                  <a:sysClr val="windowText" lastClr="000000"/>
                </a:solidFill>
                <a:latin typeface="+mj-ea"/>
                <a:ea typeface="+mj-ea"/>
                <a:cs typeface="Calibri"/>
              </a:rPr>
              <a:t> </a:t>
            </a:r>
          </a:p>
          <a:p>
            <a:pPr algn="ctr"/>
            <a:r>
              <a:rPr lang="en-US" altLang="ko-KR" sz="1400" err="1">
                <a:solidFill>
                  <a:sysClr val="windowText" lastClr="000000"/>
                </a:solidFill>
                <a:latin typeface="+mj-ea"/>
                <a:ea typeface="+mj-ea"/>
                <a:cs typeface="Calibri"/>
              </a:rPr>
              <a:t>로직</a:t>
            </a:r>
            <a:r>
              <a:rPr lang="en-US" altLang="ko-KR" sz="1400">
                <a:solidFill>
                  <a:sysClr val="windowText" lastClr="000000"/>
                </a:solidFill>
                <a:latin typeface="+mj-ea"/>
                <a:ea typeface="+mj-ea"/>
                <a:cs typeface="Calibri"/>
              </a:rPr>
              <a:t> </a:t>
            </a:r>
            <a:r>
              <a:rPr lang="en-US" altLang="ko-KR" sz="1400" err="1">
                <a:solidFill>
                  <a:sysClr val="windowText" lastClr="000000"/>
                </a:solidFill>
                <a:latin typeface="+mj-ea"/>
                <a:ea typeface="+mj-ea"/>
                <a:cs typeface="Calibri"/>
              </a:rPr>
              <a:t>호출</a:t>
            </a:r>
            <a:endParaRPr lang="en-US" altLang="ko-KR" sz="1400">
              <a:solidFill>
                <a:sysClr val="windowText" lastClr="000000"/>
              </a:solidFill>
              <a:latin typeface="+mj-ea"/>
              <a:ea typeface="+mj-ea"/>
              <a:cs typeface="Calibri"/>
            </a:endParaRPr>
          </a:p>
        </p:txBody>
      </p:sp>
      <p:pic>
        <p:nvPicPr>
          <p:cNvPr id="14" name="그림 1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C25A2C3-CBC4-FA11-7A1B-9B832792D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3207" y="2298765"/>
            <a:ext cx="3218794" cy="19057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CECCA1E-D8A8-0396-17D3-5912F55A512B}"/>
              </a:ext>
            </a:extLst>
          </p:cNvPr>
          <p:cNvSpPr txBox="1"/>
          <p:nvPr/>
        </p:nvSpPr>
        <p:spPr>
          <a:xfrm>
            <a:off x="5102018" y="236482"/>
            <a:ext cx="308404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cs typeface="Calibri"/>
              </a:rPr>
              <a:t>가지고 있는 정보 문서(</a:t>
            </a:r>
            <a:r>
              <a:rPr lang="ko-KR" altLang="en-US" err="1">
                <a:cs typeface="Calibri"/>
              </a:rPr>
              <a:t>txt</a:t>
            </a:r>
            <a:r>
              <a:rPr lang="ko-KR" altLang="en-US">
                <a:cs typeface="Calibri"/>
              </a:rPr>
              <a:t>)</a:t>
            </a:r>
            <a:r>
              <a:rPr lang="ko-KR" altLang="en-US" err="1">
                <a:cs typeface="Calibri"/>
              </a:rPr>
              <a:t>를</a:t>
            </a:r>
            <a:r>
              <a:rPr lang="ko-KR" altLang="en-US">
                <a:cs typeface="Calibri"/>
              </a:rPr>
              <a:t> 읽어 </a:t>
            </a:r>
            <a:r>
              <a:rPr lang="en-US" altLang="ko-KR">
                <a:cs typeface="Calibri"/>
              </a:rPr>
              <a:t>context</a:t>
            </a:r>
            <a:r>
              <a:rPr lang="ko-KR" altLang="en-US">
                <a:cs typeface="Calibri"/>
              </a:rPr>
              <a:t> 생성</a:t>
            </a:r>
          </a:p>
        </p:txBody>
      </p:sp>
      <p:sp>
        <p:nvSpPr>
          <p:cNvPr id="17" name="화살표: 오른쪽 7">
            <a:extLst>
              <a:ext uri="{FF2B5EF4-FFF2-40B4-BE49-F238E27FC236}">
                <a16:creationId xmlns:a16="http://schemas.microsoft.com/office/drawing/2014/main" id="{8358D47B-4DE9-986D-FA3A-4B3C48424323}"/>
              </a:ext>
            </a:extLst>
          </p:cNvPr>
          <p:cNvSpPr/>
          <p:nvPr/>
        </p:nvSpPr>
        <p:spPr>
          <a:xfrm>
            <a:off x="8597095" y="5617232"/>
            <a:ext cx="1308160" cy="818432"/>
          </a:xfrm>
          <a:prstGeom prst="leftArrow">
            <a:avLst/>
          </a:prstGeom>
          <a:solidFill>
            <a:srgbClr val="FEFBEE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err="1">
                <a:solidFill>
                  <a:sysClr val="windowText" lastClr="000000"/>
                </a:solidFill>
                <a:cs typeface="Calibri"/>
              </a:rPr>
              <a:t>답변</a:t>
            </a:r>
          </a:p>
        </p:txBody>
      </p:sp>
      <p:pic>
        <p:nvPicPr>
          <p:cNvPr id="18" name="그림 1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6ACF802-190B-A694-300E-089A8E6E1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0827" y="4900301"/>
            <a:ext cx="3901966" cy="186588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581A35E-4D8A-6F8A-E41D-1723AD1ED841}"/>
              </a:ext>
            </a:extLst>
          </p:cNvPr>
          <p:cNvSpPr txBox="1"/>
          <p:nvPr/>
        </p:nvSpPr>
        <p:spPr>
          <a:xfrm>
            <a:off x="4651198" y="4531842"/>
            <a:ext cx="32976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cs typeface="Calibri"/>
              </a:rPr>
              <a:t>답변 정제 후 프론트로 전달</a:t>
            </a:r>
          </a:p>
        </p:txBody>
      </p:sp>
      <p:pic>
        <p:nvPicPr>
          <p:cNvPr id="20" name="그림 1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8A38E64-5439-0095-3148-C2386A864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1344" y="911773"/>
            <a:ext cx="2534074" cy="27550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1AFDD43-4977-83ED-13C6-A5464A36DC8C}"/>
              </a:ext>
            </a:extLst>
          </p:cNvPr>
          <p:cNvSpPr txBox="1"/>
          <p:nvPr/>
        </p:nvSpPr>
        <p:spPr>
          <a:xfrm>
            <a:off x="8994083" y="1589689"/>
            <a:ext cx="28526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cs typeface="Calibri"/>
              </a:rPr>
              <a:t>시스템 </a:t>
            </a:r>
            <a:r>
              <a:rPr lang="ko-KR" altLang="en-US" err="1">
                <a:cs typeface="Calibri"/>
              </a:rPr>
              <a:t>메세지</a:t>
            </a:r>
            <a:r>
              <a:rPr lang="ko-KR" altLang="en-US">
                <a:cs typeface="Calibri"/>
              </a:rPr>
              <a:t> 템플릿으로 프롬프트 각색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82C562D2-275A-484D-F47D-9A842AB9E061}"/>
              </a:ext>
            </a:extLst>
          </p:cNvPr>
          <p:cNvSpPr/>
          <p:nvPr/>
        </p:nvSpPr>
        <p:spPr>
          <a:xfrm rot="1620000">
            <a:off x="7863999" y="2308323"/>
            <a:ext cx="1132860" cy="460736"/>
          </a:xfrm>
          <a:prstGeom prst="rightArrow">
            <a:avLst/>
          </a:prstGeom>
          <a:solidFill>
            <a:srgbClr val="FEFBEE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000">
                <a:solidFill>
                  <a:sysClr val="windowText" lastClr="000000"/>
                </a:solidFill>
                <a:cs typeface="Calibri"/>
              </a:rPr>
              <a:t>context</a:t>
            </a:r>
          </a:p>
        </p:txBody>
      </p:sp>
      <p:pic>
        <p:nvPicPr>
          <p:cNvPr id="25" name="그림 24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1BB30E7D-7A90-09CD-FE49-5524CAFAA29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2057" t="24511" r="27223" b="43072"/>
          <a:stretch/>
        </p:blipFill>
        <p:spPr>
          <a:xfrm>
            <a:off x="178082" y="3661705"/>
            <a:ext cx="2516298" cy="3020387"/>
          </a:xfrm>
          <a:prstGeom prst="rect">
            <a:avLst/>
          </a:prstGeom>
        </p:spPr>
      </p:pic>
      <p:sp>
        <p:nvSpPr>
          <p:cNvPr id="26" name="화살표: 오른쪽 7">
            <a:extLst>
              <a:ext uri="{FF2B5EF4-FFF2-40B4-BE49-F238E27FC236}">
                <a16:creationId xmlns:a16="http://schemas.microsoft.com/office/drawing/2014/main" id="{FA226AA1-C2E4-5190-50FC-A64328780F97}"/>
              </a:ext>
            </a:extLst>
          </p:cNvPr>
          <p:cNvSpPr/>
          <p:nvPr/>
        </p:nvSpPr>
        <p:spPr>
          <a:xfrm>
            <a:off x="2911880" y="5302282"/>
            <a:ext cx="1496050" cy="818432"/>
          </a:xfrm>
          <a:prstGeom prst="leftArrow">
            <a:avLst/>
          </a:prstGeom>
          <a:solidFill>
            <a:srgbClr val="FEFBEE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err="1">
                <a:solidFill>
                  <a:sysClr val="windowText" lastClr="000000"/>
                </a:solidFill>
                <a:cs typeface="Calibri"/>
              </a:rPr>
              <a:t>최종</a:t>
            </a:r>
            <a:r>
              <a:rPr lang="en-US" altLang="ko-KR">
                <a:solidFill>
                  <a:sysClr val="windowText" lastClr="000000"/>
                </a:solidFill>
                <a:cs typeface="Calibri"/>
              </a:rPr>
              <a:t> </a:t>
            </a:r>
            <a:r>
              <a:rPr lang="en-US" altLang="ko-KR" err="1">
                <a:solidFill>
                  <a:sysClr val="windowText" lastClr="000000"/>
                </a:solidFill>
                <a:cs typeface="Calibri"/>
              </a:rPr>
              <a:t>답변</a:t>
            </a:r>
            <a:endParaRPr lang="en-US" altLang="ko-KR">
              <a:solidFill>
                <a:sysClr val="windowText" lastClr="0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3400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9E4BE-82C2-C3EE-E9B3-22404FEBA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F556EA9B-2400-902F-F6D2-E66BCC9A21D9}"/>
              </a:ext>
            </a:extLst>
          </p:cNvPr>
          <p:cNvSpPr/>
          <p:nvPr/>
        </p:nvSpPr>
        <p:spPr>
          <a:xfrm>
            <a:off x="573547" y="898044"/>
            <a:ext cx="14897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20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5FB7B90-EA49-831B-953F-A118559BCE65}"/>
              </a:ext>
            </a:extLst>
          </p:cNvPr>
          <p:cNvSpPr txBox="1"/>
          <p:nvPr/>
        </p:nvSpPr>
        <p:spPr>
          <a:xfrm>
            <a:off x="578413" y="510047"/>
            <a:ext cx="1997201" cy="276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33"/>
              </a:lnSpc>
              <a:spcBef>
                <a:spcPct val="0"/>
              </a:spcBef>
            </a:pPr>
            <a:r>
              <a:rPr lang="en-US" sz="1633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Frontend</a:t>
            </a:r>
            <a:endParaRPr lang="en-US" sz="1633" b="1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BBA877-F022-1380-5A06-B89EF1BE9FAD}"/>
              </a:ext>
            </a:extLst>
          </p:cNvPr>
          <p:cNvGrpSpPr/>
          <p:nvPr/>
        </p:nvGrpSpPr>
        <p:grpSpPr>
          <a:xfrm>
            <a:off x="564618" y="1050828"/>
            <a:ext cx="1498647" cy="562022"/>
            <a:chOff x="846926" y="1868850"/>
            <a:chExt cx="2247971" cy="843033"/>
          </a:xfrm>
        </p:grpSpPr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903F1CB5-94B5-B0A5-5511-B844BD6DCE6B}"/>
                </a:ext>
              </a:extLst>
            </p:cNvPr>
            <p:cNvSpPr txBox="1"/>
            <p:nvPr/>
          </p:nvSpPr>
          <p:spPr>
            <a:xfrm>
              <a:off x="846926" y="1868850"/>
              <a:ext cx="2247971" cy="84303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endParaRPr sz="1200">
                <a:latin typeface="+mj-ea"/>
                <a:ea typeface="+mj-ea"/>
              </a:endParaRPr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F65A5869-458C-15D3-AEEC-04D6B16B18DB}"/>
                </a:ext>
              </a:extLst>
            </p:cNvPr>
            <p:cNvSpPr txBox="1"/>
            <p:nvPr/>
          </p:nvSpPr>
          <p:spPr>
            <a:xfrm>
              <a:off x="1342298" y="2150688"/>
              <a:ext cx="1257225" cy="428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  <a:spcBef>
                  <a:spcPct val="0"/>
                </a:spcBef>
              </a:pPr>
              <a:r>
                <a:rPr lang="ko-KR" altLang="en-US" sz="1666" b="1">
                  <a:solidFill>
                    <a:srgbClr val="FEFBEE"/>
                  </a:solidFill>
                  <a:latin typeface="+mj-ea"/>
                  <a:ea typeface="+mj-ea"/>
                  <a:cs typeface="Source Han Sans KR Bold"/>
                  <a:sym typeface="Source Han Sans KR Bold"/>
                </a:rPr>
                <a:t>문제 제기</a:t>
              </a:r>
              <a:endParaRPr lang="en-US" sz="1666" b="1">
                <a:solidFill>
                  <a:srgbClr val="FEFBEE"/>
                </a:solidFill>
                <a:latin typeface="+mj-ea"/>
                <a:ea typeface="+mj-ea"/>
                <a:cs typeface="Source Han Sans KR Bold"/>
                <a:sym typeface="Source Han Sans KR Bold"/>
              </a:endParaRPr>
            </a:p>
          </p:txBody>
        </p:sp>
      </p:grpSp>
      <p:pic>
        <p:nvPicPr>
          <p:cNvPr id="5" name="그림 4" descr="텍스트, 포스트잇 노트, 도표이(가) 표시된 사진&#10;&#10;자동 생성된 설명">
            <a:extLst>
              <a:ext uri="{FF2B5EF4-FFF2-40B4-BE49-F238E27FC236}">
                <a16:creationId xmlns:a16="http://schemas.microsoft.com/office/drawing/2014/main" id="{5D16766D-3933-53E4-5210-D5F4481E64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32" t="1988" r="714" b="407"/>
          <a:stretch/>
        </p:blipFill>
        <p:spPr>
          <a:xfrm>
            <a:off x="2273457" y="1050828"/>
            <a:ext cx="7645085" cy="5400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3A3B6C6D-BEAA-408D-EE6D-0F0FD674F24F}"/>
              </a:ext>
            </a:extLst>
          </p:cNvPr>
          <p:cNvGrpSpPr/>
          <p:nvPr/>
        </p:nvGrpSpPr>
        <p:grpSpPr>
          <a:xfrm>
            <a:off x="710754" y="1196964"/>
            <a:ext cx="1498647" cy="562022"/>
            <a:chOff x="846926" y="1868850"/>
            <a:chExt cx="2247971" cy="843033"/>
          </a:xfrm>
        </p:grpSpPr>
        <p:sp>
          <p:nvSpPr>
            <p:cNvPr id="6" name="TextBox 13">
              <a:extLst>
                <a:ext uri="{FF2B5EF4-FFF2-40B4-BE49-F238E27FC236}">
                  <a16:creationId xmlns:a16="http://schemas.microsoft.com/office/drawing/2014/main" id="{DCBB87BB-F803-D199-FF64-C6EED45439F7}"/>
                </a:ext>
              </a:extLst>
            </p:cNvPr>
            <p:cNvSpPr txBox="1"/>
            <p:nvPr/>
          </p:nvSpPr>
          <p:spPr>
            <a:xfrm>
              <a:off x="846926" y="1868850"/>
              <a:ext cx="2247971" cy="84303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endParaRPr sz="1200">
                <a:latin typeface="+mj-ea"/>
                <a:ea typeface="+mj-ea"/>
              </a:endParaRPr>
            </a:p>
          </p:txBody>
        </p:sp>
        <p:sp>
          <p:nvSpPr>
            <p:cNvPr id="8" name="TextBox 16">
              <a:extLst>
                <a:ext uri="{FF2B5EF4-FFF2-40B4-BE49-F238E27FC236}">
                  <a16:creationId xmlns:a16="http://schemas.microsoft.com/office/drawing/2014/main" id="{936CBE6D-E2EA-77F3-0681-464A43E4BF5B}"/>
                </a:ext>
              </a:extLst>
            </p:cNvPr>
            <p:cNvSpPr txBox="1"/>
            <p:nvPr/>
          </p:nvSpPr>
          <p:spPr>
            <a:xfrm>
              <a:off x="1342298" y="2150688"/>
              <a:ext cx="1257225" cy="428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  <a:spcBef>
                  <a:spcPct val="0"/>
                </a:spcBef>
              </a:pPr>
              <a:r>
                <a:rPr lang="ko-KR" altLang="en-US" sz="1666" b="1">
                  <a:solidFill>
                    <a:srgbClr val="FEFBEE"/>
                  </a:solidFill>
                  <a:latin typeface="+mj-ea"/>
                  <a:ea typeface="+mj-ea"/>
                  <a:cs typeface="Source Han Sans KR Bold"/>
                  <a:sym typeface="Source Han Sans KR Bold"/>
                </a:rPr>
                <a:t>문제 제기</a:t>
              </a:r>
              <a:endParaRPr lang="en-US" sz="1666" b="1">
                <a:solidFill>
                  <a:srgbClr val="FEFBEE"/>
                </a:solidFill>
                <a:latin typeface="+mj-ea"/>
                <a:ea typeface="+mj-ea"/>
                <a:cs typeface="Source Han Sans KR Bold"/>
                <a:sym typeface="Source Han Sans KR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7718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6D563-E600-C76B-9D48-EE9A911DF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AA8301A-EB82-0BCD-B1FA-D63D7212FAF5}"/>
              </a:ext>
            </a:extLst>
          </p:cNvPr>
          <p:cNvSpPr/>
          <p:nvPr/>
        </p:nvSpPr>
        <p:spPr>
          <a:xfrm>
            <a:off x="573547" y="898044"/>
            <a:ext cx="125733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20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0268F48-6DBB-6A00-4F95-6E18F8B723E3}"/>
              </a:ext>
            </a:extLst>
          </p:cNvPr>
          <p:cNvSpPr txBox="1"/>
          <p:nvPr/>
        </p:nvSpPr>
        <p:spPr>
          <a:xfrm>
            <a:off x="578413" y="510047"/>
            <a:ext cx="1997201" cy="276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33"/>
              </a:lnSpc>
              <a:spcBef>
                <a:spcPct val="0"/>
              </a:spcBef>
            </a:pPr>
            <a:r>
              <a:rPr lang="en-US" sz="16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Frontend</a:t>
            </a:r>
            <a:endParaRPr lang="ko-KR" altLang="en-US" sz="1600" b="1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</a:endParaRPr>
          </a:p>
        </p:txBody>
      </p:sp>
      <p:pic>
        <p:nvPicPr>
          <p:cNvPr id="12" name="그림 11" descr="텍스트, 스크린샷, 웹 페이지, 디자인이(가) 표시된 사진&#10;&#10;자동 생성된 설명">
            <a:extLst>
              <a:ext uri="{FF2B5EF4-FFF2-40B4-BE49-F238E27FC236}">
                <a16:creationId xmlns:a16="http://schemas.microsoft.com/office/drawing/2014/main" id="{82343B8A-CD11-2F41-C05E-E745CFC62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987" y="309608"/>
            <a:ext cx="2544726" cy="60727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D19A866B-0462-B5E3-A9FC-BC414A5C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766" y="503682"/>
            <a:ext cx="2800685" cy="60732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A0118A0-91B0-0DC8-5B9B-799B3B69C67D}"/>
              </a:ext>
            </a:extLst>
          </p:cNvPr>
          <p:cNvCxnSpPr>
            <a:cxnSpLocks/>
          </p:cNvCxnSpPr>
          <p:nvPr/>
        </p:nvCxnSpPr>
        <p:spPr>
          <a:xfrm>
            <a:off x="7232073" y="2059709"/>
            <a:ext cx="1715693" cy="387927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EDB63E1-FBF7-6C4D-D490-584DBB9DE027}"/>
              </a:ext>
            </a:extLst>
          </p:cNvPr>
          <p:cNvSpPr/>
          <p:nvPr/>
        </p:nvSpPr>
        <p:spPr>
          <a:xfrm>
            <a:off x="6096000" y="1681018"/>
            <a:ext cx="1136073" cy="378691"/>
          </a:xfrm>
          <a:prstGeom prst="rect">
            <a:avLst/>
          </a:prstGeom>
          <a:solidFill>
            <a:srgbClr val="FEFBEE">
              <a:alpha val="4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1062D2-9DBE-DDC9-3E6D-BADF6F83AA01}"/>
              </a:ext>
            </a:extLst>
          </p:cNvPr>
          <p:cNvSpPr txBox="1"/>
          <p:nvPr/>
        </p:nvSpPr>
        <p:spPr>
          <a:xfrm>
            <a:off x="784542" y="2292150"/>
            <a:ext cx="3919663" cy="2273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/>
              <a:t>Login</a:t>
            </a:r>
          </a:p>
          <a:p>
            <a:pPr>
              <a:lnSpc>
                <a:spcPct val="150000"/>
              </a:lnSpc>
            </a:pPr>
            <a:endParaRPr lang="en-US" altLang="ko-KR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User</a:t>
            </a:r>
            <a:r>
              <a:rPr lang="ko-KR" altLang="en-US"/>
              <a:t>의 아이디와 비밀번호 입력</a:t>
            </a:r>
            <a:endParaRPr lang="en-US" altLang="ko-KR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err="1"/>
              <a:t>KingoM</a:t>
            </a:r>
            <a:r>
              <a:rPr lang="en-US" altLang="ko-KR"/>
              <a:t> design</a:t>
            </a:r>
            <a:r>
              <a:rPr lang="ko-KR" altLang="en-US"/>
              <a:t>의 홈페이지 이동</a:t>
            </a:r>
            <a:endParaRPr lang="en-US" altLang="ko-KR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기존 </a:t>
            </a:r>
            <a:r>
              <a:rPr lang="en-US" altLang="ko-KR" err="1"/>
              <a:t>KingoM</a:t>
            </a:r>
            <a:r>
              <a:rPr lang="ko-KR" altLang="en-US"/>
              <a:t>의 학교 계정과 연계</a:t>
            </a:r>
          </a:p>
        </p:txBody>
      </p:sp>
    </p:spTree>
    <p:extLst>
      <p:ext uri="{BB962C8B-B14F-4D97-AF65-F5344CB8AC3E}">
        <p14:creationId xmlns:p14="http://schemas.microsoft.com/office/powerpoint/2010/main" val="56588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BF23F-6777-FAB9-BD0A-3358EC55F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F909E11-F7A9-786C-E0FA-8A47E10820D3}"/>
              </a:ext>
            </a:extLst>
          </p:cNvPr>
          <p:cNvSpPr/>
          <p:nvPr/>
        </p:nvSpPr>
        <p:spPr>
          <a:xfrm>
            <a:off x="573547" y="898044"/>
            <a:ext cx="123509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20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FFADCA5-C58D-FADE-E3E3-8FE90750D44D}"/>
              </a:ext>
            </a:extLst>
          </p:cNvPr>
          <p:cNvSpPr txBox="1"/>
          <p:nvPr/>
        </p:nvSpPr>
        <p:spPr>
          <a:xfrm>
            <a:off x="578413" y="510047"/>
            <a:ext cx="1997201" cy="276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33"/>
              </a:lnSpc>
              <a:spcBef>
                <a:spcPct val="0"/>
              </a:spcBef>
            </a:pPr>
            <a:r>
              <a:rPr lang="en-US" sz="16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Frontend</a:t>
            </a:r>
            <a:endParaRPr lang="ko-KR" altLang="en-US" sz="1600" b="1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</a:endParaRPr>
          </a:p>
        </p:txBody>
      </p:sp>
      <p:pic>
        <p:nvPicPr>
          <p:cNvPr id="9" name="그림 8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5816774B-8A82-F759-A56C-EA1C22B2E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1531" y="392401"/>
            <a:ext cx="2800685" cy="607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C25B3A08-4F07-0128-55A2-4D3F8C12D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1999" y="392400"/>
            <a:ext cx="2681588" cy="60732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5816E67-52F6-91CF-C9A3-B934A9404E42}"/>
              </a:ext>
            </a:extLst>
          </p:cNvPr>
          <p:cNvCxnSpPr>
            <a:cxnSpLocks/>
            <a:stCxn id="11" idx="7"/>
          </p:cNvCxnSpPr>
          <p:nvPr/>
        </p:nvCxnSpPr>
        <p:spPr>
          <a:xfrm flipV="1">
            <a:off x="6236854" y="2823893"/>
            <a:ext cx="3403907" cy="2805615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0DA2E305-12DE-1E5C-6D66-7ED82EED4A34}"/>
              </a:ext>
            </a:extLst>
          </p:cNvPr>
          <p:cNvSpPr/>
          <p:nvPr/>
        </p:nvSpPr>
        <p:spPr>
          <a:xfrm>
            <a:off x="5536602" y="7614234"/>
            <a:ext cx="287354" cy="25340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8E8607-F40D-A276-87E9-7DC60684549D}"/>
              </a:ext>
            </a:extLst>
          </p:cNvPr>
          <p:cNvSpPr txBox="1"/>
          <p:nvPr/>
        </p:nvSpPr>
        <p:spPr>
          <a:xfrm>
            <a:off x="649431" y="2474236"/>
            <a:ext cx="4892686" cy="184762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/>
              <a:t>Move to Calendar</a:t>
            </a:r>
          </a:p>
          <a:p>
            <a:pPr>
              <a:lnSpc>
                <a:spcPct val="150000"/>
              </a:lnSpc>
            </a:pPr>
            <a:endParaRPr lang="en-US" altLang="ko-KR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홈페이지 왼쪽 하단 부의 캘린더 아이콘</a:t>
            </a:r>
            <a:endParaRPr lang="en-US" altLang="ko-KR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캘린더 형태의 학사 일정표 확인</a:t>
            </a:r>
            <a:endParaRPr lang="ko-KR" altLang="en-US">
              <a:cs typeface="Calibri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2E474F1-ADCB-2D72-8FE7-DFAEF12DDDB1}"/>
              </a:ext>
            </a:extLst>
          </p:cNvPr>
          <p:cNvSpPr/>
          <p:nvPr/>
        </p:nvSpPr>
        <p:spPr>
          <a:xfrm>
            <a:off x="5622296" y="5524066"/>
            <a:ext cx="720000" cy="720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820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6D563-E600-C76B-9D48-EE9A911DF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00268F48-6DBB-6A00-4F95-6E18F8B723E3}"/>
              </a:ext>
            </a:extLst>
          </p:cNvPr>
          <p:cNvSpPr txBox="1"/>
          <p:nvPr/>
        </p:nvSpPr>
        <p:spPr>
          <a:xfrm>
            <a:off x="578413" y="510047"/>
            <a:ext cx="1997201" cy="276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33"/>
              </a:lnSpc>
              <a:spcBef>
                <a:spcPct val="0"/>
              </a:spcBef>
            </a:pPr>
            <a:r>
              <a:rPr lang="en-US" sz="16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Frontend</a:t>
            </a:r>
            <a:endParaRPr lang="ko-KR" altLang="en-US" sz="1600" b="1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A8169-3979-F1E9-BE90-7487BDEB4906}"/>
              </a:ext>
            </a:extLst>
          </p:cNvPr>
          <p:cNvSpPr txBox="1"/>
          <p:nvPr/>
        </p:nvSpPr>
        <p:spPr>
          <a:xfrm>
            <a:off x="649431" y="2705143"/>
            <a:ext cx="4483920" cy="184762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/>
              <a:t>Schedule Type</a:t>
            </a:r>
          </a:p>
          <a:p>
            <a:pPr>
              <a:lnSpc>
                <a:spcPct val="150000"/>
              </a:lnSpc>
            </a:pPr>
            <a:endParaRPr lang="en-US" altLang="ko-KR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cs typeface="Calibri"/>
              </a:rPr>
              <a:t>캘린더와 리스트 중 원하는 형태로  </a:t>
            </a:r>
            <a:br>
              <a:rPr lang="ko-KR" altLang="en-US">
                <a:cs typeface="Calibri"/>
              </a:rPr>
            </a:br>
            <a:r>
              <a:rPr lang="ko-KR" altLang="en-US">
                <a:cs typeface="Calibri"/>
              </a:rPr>
              <a:t>일정 확인 가능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7EFE7EC2-A793-59D9-3A7E-3E2E8962BBAD}"/>
              </a:ext>
            </a:extLst>
          </p:cNvPr>
          <p:cNvSpPr/>
          <p:nvPr/>
        </p:nvSpPr>
        <p:spPr>
          <a:xfrm>
            <a:off x="573547" y="898044"/>
            <a:ext cx="125733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200"/>
          </a:p>
        </p:txBody>
      </p:sp>
      <p:pic>
        <p:nvPicPr>
          <p:cNvPr id="2" name="그림 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22C4BB66-9F4A-FE60-38FD-77E89FAC4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342" y="398584"/>
            <a:ext cx="2807994" cy="60960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C52F589C-03F2-B15C-E70F-33C553D7E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203" y="403001"/>
            <a:ext cx="2933029" cy="61056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666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2004604" y="3084700"/>
            <a:ext cx="2067452" cy="5893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52"/>
              </a:lnSpc>
              <a:spcBef>
                <a:spcPct val="0"/>
              </a:spcBef>
            </a:pPr>
            <a:r>
              <a:rPr lang="en-US" sz="3537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Contents</a:t>
            </a:r>
          </a:p>
        </p:txBody>
      </p:sp>
      <p:sp>
        <p:nvSpPr>
          <p:cNvPr id="2" name="AutoShape 2"/>
          <p:cNvSpPr/>
          <p:nvPr/>
        </p:nvSpPr>
        <p:spPr>
          <a:xfrm>
            <a:off x="6436578" y="606366"/>
            <a:ext cx="189462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200"/>
          </a:p>
        </p:txBody>
      </p:sp>
      <p:sp>
        <p:nvSpPr>
          <p:cNvPr id="3" name="AutoShape 3"/>
          <p:cNvSpPr/>
          <p:nvPr/>
        </p:nvSpPr>
        <p:spPr>
          <a:xfrm flipV="1">
            <a:off x="7070719" y="938381"/>
            <a:ext cx="1273181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200"/>
          </a:p>
        </p:txBody>
      </p:sp>
      <p:sp>
        <p:nvSpPr>
          <p:cNvPr id="10" name="TextBox 10"/>
          <p:cNvSpPr txBox="1"/>
          <p:nvPr/>
        </p:nvSpPr>
        <p:spPr>
          <a:xfrm>
            <a:off x="8662002" y="232786"/>
            <a:ext cx="1990117" cy="505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60"/>
              </a:lnSpc>
            </a:pPr>
            <a:r>
              <a:rPr lang="en-US" sz="2133">
                <a:latin typeface="+mj-lt"/>
                <a:ea typeface="Source Han Sans KR" panose="020B0600000101010101" charset="-127"/>
                <a:sym typeface="Source Han Sans KR"/>
              </a:rPr>
              <a:t>Introduction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16783" y="232786"/>
            <a:ext cx="310158" cy="494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60"/>
              </a:lnSpc>
            </a:pPr>
            <a:r>
              <a:rPr lang="en-US" sz="2000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01</a:t>
            </a: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BDFFC8E8-8B20-62D7-3B07-B59DCD5CF0D1}"/>
              </a:ext>
            </a:extLst>
          </p:cNvPr>
          <p:cNvSpPr txBox="1"/>
          <p:nvPr/>
        </p:nvSpPr>
        <p:spPr>
          <a:xfrm>
            <a:off x="6702490" y="586066"/>
            <a:ext cx="310158" cy="494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60"/>
              </a:lnSpc>
            </a:pPr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Raleway Bold"/>
                <a:ea typeface="Raleway Bold"/>
                <a:cs typeface="Raleway Bold"/>
                <a:sym typeface="Raleway Bold"/>
              </a:rPr>
              <a:t>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BF6A2D-51CB-9B5F-4A12-1928EC3CA427}"/>
              </a:ext>
            </a:extLst>
          </p:cNvPr>
          <p:cNvSpPr txBox="1"/>
          <p:nvPr/>
        </p:nvSpPr>
        <p:spPr>
          <a:xfrm>
            <a:off x="8662002" y="784494"/>
            <a:ext cx="9914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latin typeface="+mj-lt"/>
              </a:rPr>
              <a:t>Motivation</a:t>
            </a:r>
            <a:endParaRPr lang="ko-KR" altLang="en-US" sz="140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8" name="AutoShape 2">
            <a:extLst>
              <a:ext uri="{FF2B5EF4-FFF2-40B4-BE49-F238E27FC236}">
                <a16:creationId xmlns:a16="http://schemas.microsoft.com/office/drawing/2014/main" id="{9B55F0F1-A48B-D966-62B3-43C72A914C84}"/>
              </a:ext>
            </a:extLst>
          </p:cNvPr>
          <p:cNvSpPr/>
          <p:nvPr/>
        </p:nvSpPr>
        <p:spPr>
          <a:xfrm>
            <a:off x="6436578" y="4641510"/>
            <a:ext cx="185017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200"/>
          </a:p>
        </p:txBody>
      </p:sp>
      <p:sp>
        <p:nvSpPr>
          <p:cNvPr id="50" name="TextBox 10">
            <a:extLst>
              <a:ext uri="{FF2B5EF4-FFF2-40B4-BE49-F238E27FC236}">
                <a16:creationId xmlns:a16="http://schemas.microsoft.com/office/drawing/2014/main" id="{FE6C41CE-9B70-9DE1-8E89-D6B18CEBE8B2}"/>
              </a:ext>
            </a:extLst>
          </p:cNvPr>
          <p:cNvSpPr txBox="1"/>
          <p:nvPr/>
        </p:nvSpPr>
        <p:spPr>
          <a:xfrm>
            <a:off x="8662002" y="4273010"/>
            <a:ext cx="2545147" cy="505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60"/>
              </a:lnSpc>
            </a:pPr>
            <a:r>
              <a:rPr lang="en-US" sz="2133">
                <a:solidFill>
                  <a:srgbClr val="090807"/>
                </a:solidFill>
                <a:latin typeface="+mj-lt"/>
                <a:ea typeface="Source Han Sans KR"/>
                <a:cs typeface="Source Han Sans KR"/>
                <a:sym typeface="Source Han Sans KR"/>
              </a:rPr>
              <a:t>Demo</a:t>
            </a:r>
          </a:p>
        </p:txBody>
      </p:sp>
      <p:sp>
        <p:nvSpPr>
          <p:cNvPr id="51" name="TextBox 11">
            <a:extLst>
              <a:ext uri="{FF2B5EF4-FFF2-40B4-BE49-F238E27FC236}">
                <a16:creationId xmlns:a16="http://schemas.microsoft.com/office/drawing/2014/main" id="{CC480553-71E0-5673-8A4C-6163872E2129}"/>
              </a:ext>
            </a:extLst>
          </p:cNvPr>
          <p:cNvSpPr txBox="1"/>
          <p:nvPr/>
        </p:nvSpPr>
        <p:spPr>
          <a:xfrm>
            <a:off x="5916783" y="4273010"/>
            <a:ext cx="310158" cy="494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60"/>
              </a:lnSpc>
            </a:pPr>
            <a:r>
              <a:rPr lang="en-US" sz="2000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04</a:t>
            </a:r>
          </a:p>
        </p:txBody>
      </p:sp>
      <p:sp>
        <p:nvSpPr>
          <p:cNvPr id="67" name="AutoShape 2">
            <a:extLst>
              <a:ext uri="{FF2B5EF4-FFF2-40B4-BE49-F238E27FC236}">
                <a16:creationId xmlns:a16="http://schemas.microsoft.com/office/drawing/2014/main" id="{64BF1D37-673E-5A12-ED53-E3F2865A1F10}"/>
              </a:ext>
            </a:extLst>
          </p:cNvPr>
          <p:cNvSpPr/>
          <p:nvPr/>
        </p:nvSpPr>
        <p:spPr>
          <a:xfrm>
            <a:off x="6436579" y="3242116"/>
            <a:ext cx="1875571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200"/>
          </a:p>
        </p:txBody>
      </p:sp>
      <p:sp>
        <p:nvSpPr>
          <p:cNvPr id="68" name="AutoShape 3">
            <a:extLst>
              <a:ext uri="{FF2B5EF4-FFF2-40B4-BE49-F238E27FC236}">
                <a16:creationId xmlns:a16="http://schemas.microsoft.com/office/drawing/2014/main" id="{9B077A65-5D31-0B7D-3EC6-AA6106B9129B}"/>
              </a:ext>
            </a:extLst>
          </p:cNvPr>
          <p:cNvSpPr/>
          <p:nvPr/>
        </p:nvSpPr>
        <p:spPr>
          <a:xfrm flipV="1">
            <a:off x="7070721" y="3564083"/>
            <a:ext cx="1235080" cy="8779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200"/>
          </a:p>
        </p:txBody>
      </p:sp>
      <p:sp>
        <p:nvSpPr>
          <p:cNvPr id="69" name="TextBox 10">
            <a:extLst>
              <a:ext uri="{FF2B5EF4-FFF2-40B4-BE49-F238E27FC236}">
                <a16:creationId xmlns:a16="http://schemas.microsoft.com/office/drawing/2014/main" id="{26DA8B3F-D95F-17B9-7D3B-BAD8DA489FE5}"/>
              </a:ext>
            </a:extLst>
          </p:cNvPr>
          <p:cNvSpPr txBox="1"/>
          <p:nvPr/>
        </p:nvSpPr>
        <p:spPr>
          <a:xfrm>
            <a:off x="8662002" y="2873616"/>
            <a:ext cx="3212498" cy="505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60"/>
              </a:lnSpc>
            </a:pPr>
            <a:r>
              <a:rPr lang="en-US" sz="2133">
                <a:latin typeface="+mj-lt"/>
                <a:ea typeface="Source Han Sans KR" panose="020B0600000101010101" charset="-127"/>
                <a:sym typeface="Source Han Sans KR"/>
              </a:rPr>
              <a:t>Implementation Result</a:t>
            </a:r>
          </a:p>
        </p:txBody>
      </p:sp>
      <p:sp>
        <p:nvSpPr>
          <p:cNvPr id="70" name="TextBox 11">
            <a:extLst>
              <a:ext uri="{FF2B5EF4-FFF2-40B4-BE49-F238E27FC236}">
                <a16:creationId xmlns:a16="http://schemas.microsoft.com/office/drawing/2014/main" id="{D0384E47-F60A-3770-A90A-3C5DB372D484}"/>
              </a:ext>
            </a:extLst>
          </p:cNvPr>
          <p:cNvSpPr txBox="1"/>
          <p:nvPr/>
        </p:nvSpPr>
        <p:spPr>
          <a:xfrm>
            <a:off x="5916784" y="2873616"/>
            <a:ext cx="310158" cy="494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60"/>
              </a:lnSpc>
            </a:pPr>
            <a:r>
              <a:rPr lang="en-US" sz="2000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03</a:t>
            </a:r>
          </a:p>
        </p:txBody>
      </p:sp>
      <p:sp>
        <p:nvSpPr>
          <p:cNvPr id="71" name="AutoShape 3">
            <a:extLst>
              <a:ext uri="{FF2B5EF4-FFF2-40B4-BE49-F238E27FC236}">
                <a16:creationId xmlns:a16="http://schemas.microsoft.com/office/drawing/2014/main" id="{3FA6AABD-7F8F-4E76-7BB4-C85895D11D67}"/>
              </a:ext>
            </a:extLst>
          </p:cNvPr>
          <p:cNvSpPr/>
          <p:nvPr/>
        </p:nvSpPr>
        <p:spPr>
          <a:xfrm flipV="1">
            <a:off x="7070721" y="3852609"/>
            <a:ext cx="1241430" cy="8825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200"/>
          </a:p>
        </p:txBody>
      </p:sp>
      <p:sp>
        <p:nvSpPr>
          <p:cNvPr id="72" name="TextBox 11">
            <a:extLst>
              <a:ext uri="{FF2B5EF4-FFF2-40B4-BE49-F238E27FC236}">
                <a16:creationId xmlns:a16="http://schemas.microsoft.com/office/drawing/2014/main" id="{DE4000EB-5A09-A3A3-EA9F-7E0AE422B59B}"/>
              </a:ext>
            </a:extLst>
          </p:cNvPr>
          <p:cNvSpPr txBox="1"/>
          <p:nvPr/>
        </p:nvSpPr>
        <p:spPr>
          <a:xfrm>
            <a:off x="6702490" y="3220546"/>
            <a:ext cx="310158" cy="494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60"/>
              </a:lnSpc>
            </a:pPr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Raleway Bold"/>
                <a:ea typeface="Raleway Bold"/>
                <a:cs typeface="Raleway Bold"/>
                <a:sym typeface="Raleway Bold"/>
              </a:rPr>
              <a:t>01</a:t>
            </a:r>
          </a:p>
        </p:txBody>
      </p:sp>
      <p:sp>
        <p:nvSpPr>
          <p:cNvPr id="73" name="TextBox 11">
            <a:extLst>
              <a:ext uri="{FF2B5EF4-FFF2-40B4-BE49-F238E27FC236}">
                <a16:creationId xmlns:a16="http://schemas.microsoft.com/office/drawing/2014/main" id="{38B7908D-2130-2F9B-BEAD-CB445A5DBADE}"/>
              </a:ext>
            </a:extLst>
          </p:cNvPr>
          <p:cNvSpPr txBox="1"/>
          <p:nvPr/>
        </p:nvSpPr>
        <p:spPr>
          <a:xfrm>
            <a:off x="6702490" y="3507989"/>
            <a:ext cx="310158" cy="494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60"/>
              </a:lnSpc>
            </a:pPr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Raleway Bold"/>
                <a:ea typeface="Raleway Bold"/>
                <a:cs typeface="Raleway Bold"/>
                <a:sym typeface="Raleway Bold"/>
              </a:rPr>
              <a:t>02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58BB134-68BA-994F-D948-F835A697481F}"/>
              </a:ext>
            </a:extLst>
          </p:cNvPr>
          <p:cNvSpPr txBox="1"/>
          <p:nvPr/>
        </p:nvSpPr>
        <p:spPr>
          <a:xfrm>
            <a:off x="8662002" y="3391955"/>
            <a:ext cx="11503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latin typeface="+mj-lt"/>
              </a:rPr>
              <a:t>AI &amp; Backend</a:t>
            </a:r>
            <a:endParaRPr lang="ko-KR" altLang="en-US" sz="140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6C3FE43-8483-4FCC-A44F-7BBADBE2419D}"/>
              </a:ext>
            </a:extLst>
          </p:cNvPr>
          <p:cNvSpPr txBox="1"/>
          <p:nvPr/>
        </p:nvSpPr>
        <p:spPr>
          <a:xfrm>
            <a:off x="8662002" y="3692158"/>
            <a:ext cx="851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latin typeface="+mj-lt"/>
              </a:rPr>
              <a:t>Frontend</a:t>
            </a:r>
            <a:endParaRPr lang="ko-KR" altLang="en-US" sz="140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7" name="AutoShape 2">
            <a:extLst>
              <a:ext uri="{FF2B5EF4-FFF2-40B4-BE49-F238E27FC236}">
                <a16:creationId xmlns:a16="http://schemas.microsoft.com/office/drawing/2014/main" id="{EBF086CE-5E90-17E8-52A2-CCD90AC99E1B}"/>
              </a:ext>
            </a:extLst>
          </p:cNvPr>
          <p:cNvSpPr/>
          <p:nvPr/>
        </p:nvSpPr>
        <p:spPr>
          <a:xfrm>
            <a:off x="6436578" y="1764726"/>
            <a:ext cx="190097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200"/>
          </a:p>
        </p:txBody>
      </p:sp>
      <p:sp>
        <p:nvSpPr>
          <p:cNvPr id="28" name="AutoShape 3">
            <a:extLst>
              <a:ext uri="{FF2B5EF4-FFF2-40B4-BE49-F238E27FC236}">
                <a16:creationId xmlns:a16="http://schemas.microsoft.com/office/drawing/2014/main" id="{3D3F0693-AB9D-D585-6FB6-1BB968415ABB}"/>
              </a:ext>
            </a:extLst>
          </p:cNvPr>
          <p:cNvSpPr/>
          <p:nvPr/>
        </p:nvSpPr>
        <p:spPr>
          <a:xfrm flipV="1">
            <a:off x="7070719" y="2086512"/>
            <a:ext cx="1260481" cy="896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200"/>
          </a:p>
        </p:txBody>
      </p:sp>
      <p:sp>
        <p:nvSpPr>
          <p:cNvPr id="29" name="TextBox 10">
            <a:extLst>
              <a:ext uri="{FF2B5EF4-FFF2-40B4-BE49-F238E27FC236}">
                <a16:creationId xmlns:a16="http://schemas.microsoft.com/office/drawing/2014/main" id="{34DAD2D5-60C1-FA57-CD55-25BF78733601}"/>
              </a:ext>
            </a:extLst>
          </p:cNvPr>
          <p:cNvSpPr txBox="1"/>
          <p:nvPr/>
        </p:nvSpPr>
        <p:spPr>
          <a:xfrm>
            <a:off x="8662002" y="1396226"/>
            <a:ext cx="2270388" cy="505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60"/>
              </a:lnSpc>
            </a:pPr>
            <a:r>
              <a:rPr lang="en-US" sz="2133">
                <a:solidFill>
                  <a:srgbClr val="090807"/>
                </a:solidFill>
                <a:latin typeface="+mj-lt"/>
                <a:ea typeface="Source Han Sans KR"/>
                <a:cs typeface="Source Han Sans KR"/>
                <a:sym typeface="Source Han Sans KR"/>
              </a:rPr>
              <a:t>Goal &amp; Progress</a:t>
            </a:r>
          </a:p>
        </p:txBody>
      </p:sp>
      <p:sp>
        <p:nvSpPr>
          <p:cNvPr id="30" name="TextBox 11">
            <a:extLst>
              <a:ext uri="{FF2B5EF4-FFF2-40B4-BE49-F238E27FC236}">
                <a16:creationId xmlns:a16="http://schemas.microsoft.com/office/drawing/2014/main" id="{6581A262-8151-4A49-E231-1C971F26936E}"/>
              </a:ext>
            </a:extLst>
          </p:cNvPr>
          <p:cNvSpPr txBox="1"/>
          <p:nvPr/>
        </p:nvSpPr>
        <p:spPr>
          <a:xfrm>
            <a:off x="5916783" y="1396226"/>
            <a:ext cx="310158" cy="494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60"/>
              </a:lnSpc>
            </a:pPr>
            <a:r>
              <a:rPr lang="en-US" sz="2000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02</a:t>
            </a:r>
          </a:p>
        </p:txBody>
      </p:sp>
      <p:sp>
        <p:nvSpPr>
          <p:cNvPr id="31" name="AutoShape 3">
            <a:extLst>
              <a:ext uri="{FF2B5EF4-FFF2-40B4-BE49-F238E27FC236}">
                <a16:creationId xmlns:a16="http://schemas.microsoft.com/office/drawing/2014/main" id="{A3308612-6A6B-6CE2-D07C-81BD65A51AD3}"/>
              </a:ext>
            </a:extLst>
          </p:cNvPr>
          <p:cNvSpPr/>
          <p:nvPr/>
        </p:nvSpPr>
        <p:spPr>
          <a:xfrm flipV="1">
            <a:off x="7070719" y="2400439"/>
            <a:ext cx="1266831" cy="9005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200"/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52F8DE12-02E3-9354-867C-754462B8F898}"/>
              </a:ext>
            </a:extLst>
          </p:cNvPr>
          <p:cNvSpPr txBox="1"/>
          <p:nvPr/>
        </p:nvSpPr>
        <p:spPr>
          <a:xfrm>
            <a:off x="6702490" y="1743156"/>
            <a:ext cx="310158" cy="494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60"/>
              </a:lnSpc>
            </a:pPr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Raleway Bold"/>
                <a:ea typeface="Raleway Bold"/>
                <a:cs typeface="Raleway Bold"/>
                <a:sym typeface="Raleway Bold"/>
              </a:rPr>
              <a:t>01</a:t>
            </a:r>
          </a:p>
        </p:txBody>
      </p:sp>
      <p:sp>
        <p:nvSpPr>
          <p:cNvPr id="33" name="TextBox 11">
            <a:extLst>
              <a:ext uri="{FF2B5EF4-FFF2-40B4-BE49-F238E27FC236}">
                <a16:creationId xmlns:a16="http://schemas.microsoft.com/office/drawing/2014/main" id="{EBB9056B-7E57-265C-D815-E84ABE6A1CC8}"/>
              </a:ext>
            </a:extLst>
          </p:cNvPr>
          <p:cNvSpPr txBox="1"/>
          <p:nvPr/>
        </p:nvSpPr>
        <p:spPr>
          <a:xfrm>
            <a:off x="6702490" y="2056000"/>
            <a:ext cx="310158" cy="494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60"/>
              </a:lnSpc>
            </a:pPr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Raleway Bold"/>
                <a:ea typeface="Raleway Bold"/>
                <a:cs typeface="Raleway Bold"/>
                <a:sym typeface="Raleway Bold"/>
              </a:rPr>
              <a:t>02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18B480-EF28-0991-7752-9E616EA1E605}"/>
              </a:ext>
            </a:extLst>
          </p:cNvPr>
          <p:cNvSpPr txBox="1"/>
          <p:nvPr/>
        </p:nvSpPr>
        <p:spPr>
          <a:xfrm>
            <a:off x="8662002" y="1914565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latin typeface="+mj-lt"/>
              </a:rPr>
              <a:t>Goal</a:t>
            </a:r>
            <a:endParaRPr lang="ko-KR" altLang="en-US" sz="140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AD0FCF8-2FE0-B1C0-9E70-C3A367092818}"/>
              </a:ext>
            </a:extLst>
          </p:cNvPr>
          <p:cNvSpPr txBox="1"/>
          <p:nvPr/>
        </p:nvSpPr>
        <p:spPr>
          <a:xfrm>
            <a:off x="8662002" y="2228537"/>
            <a:ext cx="1364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latin typeface="+mj-lt"/>
              </a:rPr>
              <a:t>Project Progress</a:t>
            </a:r>
            <a:endParaRPr lang="ko-KR" altLang="en-US" sz="140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0" name="AutoShape 3">
            <a:extLst>
              <a:ext uri="{FF2B5EF4-FFF2-40B4-BE49-F238E27FC236}">
                <a16:creationId xmlns:a16="http://schemas.microsoft.com/office/drawing/2014/main" id="{D1F35828-9A9B-38B1-9420-D3BD6DF59551}"/>
              </a:ext>
            </a:extLst>
          </p:cNvPr>
          <p:cNvSpPr/>
          <p:nvPr/>
        </p:nvSpPr>
        <p:spPr>
          <a:xfrm flipV="1">
            <a:off x="7070719" y="6470550"/>
            <a:ext cx="1216031" cy="8644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1" name="TextBox 11">
            <a:extLst>
              <a:ext uri="{FF2B5EF4-FFF2-40B4-BE49-F238E27FC236}">
                <a16:creationId xmlns:a16="http://schemas.microsoft.com/office/drawing/2014/main" id="{844EAB8F-C98D-62BE-BB2F-939503F5D6DD}"/>
              </a:ext>
            </a:extLst>
          </p:cNvPr>
          <p:cNvSpPr txBox="1"/>
          <p:nvPr/>
        </p:nvSpPr>
        <p:spPr>
          <a:xfrm>
            <a:off x="6702490" y="6125750"/>
            <a:ext cx="310158" cy="494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60"/>
              </a:lnSpc>
            </a:pPr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Raleway Bold"/>
                <a:ea typeface="Raleway Bold"/>
                <a:cs typeface="Raleway Bold"/>
                <a:sym typeface="Raleway Bold"/>
              </a:rPr>
              <a:t>03</a:t>
            </a:r>
          </a:p>
        </p:txBody>
      </p:sp>
      <p:sp>
        <p:nvSpPr>
          <p:cNvPr id="42" name="AutoShape 2">
            <a:extLst>
              <a:ext uri="{FF2B5EF4-FFF2-40B4-BE49-F238E27FC236}">
                <a16:creationId xmlns:a16="http://schemas.microsoft.com/office/drawing/2014/main" id="{828FB4E5-7029-F979-CDCF-98985AA3F89C}"/>
              </a:ext>
            </a:extLst>
          </p:cNvPr>
          <p:cNvSpPr/>
          <p:nvPr/>
        </p:nvSpPr>
        <p:spPr>
          <a:xfrm>
            <a:off x="6436578" y="5468634"/>
            <a:ext cx="184382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200"/>
          </a:p>
        </p:txBody>
      </p:sp>
      <p:sp>
        <p:nvSpPr>
          <p:cNvPr id="43" name="AutoShape 3">
            <a:extLst>
              <a:ext uri="{FF2B5EF4-FFF2-40B4-BE49-F238E27FC236}">
                <a16:creationId xmlns:a16="http://schemas.microsoft.com/office/drawing/2014/main" id="{42C28BD9-42BB-FE9B-705A-BE0EA5E74C4C}"/>
              </a:ext>
            </a:extLst>
          </p:cNvPr>
          <p:cNvSpPr/>
          <p:nvPr/>
        </p:nvSpPr>
        <p:spPr>
          <a:xfrm flipV="1">
            <a:off x="7070719" y="5828836"/>
            <a:ext cx="1216031" cy="8644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200"/>
          </a:p>
        </p:txBody>
      </p:sp>
      <p:sp>
        <p:nvSpPr>
          <p:cNvPr id="44" name="TextBox 10">
            <a:extLst>
              <a:ext uri="{FF2B5EF4-FFF2-40B4-BE49-F238E27FC236}">
                <a16:creationId xmlns:a16="http://schemas.microsoft.com/office/drawing/2014/main" id="{F2F292F8-8BFA-D6A4-79D5-964E3A62FFAE}"/>
              </a:ext>
            </a:extLst>
          </p:cNvPr>
          <p:cNvSpPr txBox="1"/>
          <p:nvPr/>
        </p:nvSpPr>
        <p:spPr>
          <a:xfrm>
            <a:off x="8662002" y="5100134"/>
            <a:ext cx="2270388" cy="505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60"/>
              </a:lnSpc>
            </a:pPr>
            <a:r>
              <a:rPr lang="en-US" sz="2133">
                <a:solidFill>
                  <a:srgbClr val="090807"/>
                </a:solidFill>
                <a:latin typeface="+mj-lt"/>
                <a:ea typeface="Source Han Sans KR"/>
                <a:cs typeface="Source Han Sans KR"/>
                <a:sym typeface="Source Han Sans KR"/>
              </a:rPr>
              <a:t>Test &amp; Result</a:t>
            </a:r>
          </a:p>
        </p:txBody>
      </p:sp>
      <p:sp>
        <p:nvSpPr>
          <p:cNvPr id="45" name="TextBox 11">
            <a:extLst>
              <a:ext uri="{FF2B5EF4-FFF2-40B4-BE49-F238E27FC236}">
                <a16:creationId xmlns:a16="http://schemas.microsoft.com/office/drawing/2014/main" id="{4169173A-671C-ACD9-FD12-AC48B9392E6D}"/>
              </a:ext>
            </a:extLst>
          </p:cNvPr>
          <p:cNvSpPr txBox="1"/>
          <p:nvPr/>
        </p:nvSpPr>
        <p:spPr>
          <a:xfrm>
            <a:off x="5916783" y="5100134"/>
            <a:ext cx="310158" cy="494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60"/>
              </a:lnSpc>
            </a:pPr>
            <a:r>
              <a:rPr lang="en-US" sz="2000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05</a:t>
            </a:r>
          </a:p>
        </p:txBody>
      </p:sp>
      <p:sp>
        <p:nvSpPr>
          <p:cNvPr id="46" name="AutoShape 3">
            <a:extLst>
              <a:ext uri="{FF2B5EF4-FFF2-40B4-BE49-F238E27FC236}">
                <a16:creationId xmlns:a16="http://schemas.microsoft.com/office/drawing/2014/main" id="{252272FF-7AC2-3075-7A22-25318F8A38B2}"/>
              </a:ext>
            </a:extLst>
          </p:cNvPr>
          <p:cNvSpPr/>
          <p:nvPr/>
        </p:nvSpPr>
        <p:spPr>
          <a:xfrm flipV="1">
            <a:off x="7070719" y="6155553"/>
            <a:ext cx="1209681" cy="8599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200"/>
          </a:p>
        </p:txBody>
      </p:sp>
      <p:sp>
        <p:nvSpPr>
          <p:cNvPr id="47" name="TextBox 11">
            <a:extLst>
              <a:ext uri="{FF2B5EF4-FFF2-40B4-BE49-F238E27FC236}">
                <a16:creationId xmlns:a16="http://schemas.microsoft.com/office/drawing/2014/main" id="{CA5BD484-89BF-8C93-E14C-9237C95F35BE}"/>
              </a:ext>
            </a:extLst>
          </p:cNvPr>
          <p:cNvSpPr txBox="1"/>
          <p:nvPr/>
        </p:nvSpPr>
        <p:spPr>
          <a:xfrm>
            <a:off x="6702490" y="5485164"/>
            <a:ext cx="310158" cy="494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60"/>
              </a:lnSpc>
            </a:pPr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Raleway Bold"/>
                <a:ea typeface="Raleway Bold"/>
                <a:cs typeface="Raleway Bold"/>
                <a:sym typeface="Raleway Bold"/>
              </a:rPr>
              <a:t>01</a:t>
            </a:r>
          </a:p>
        </p:txBody>
      </p:sp>
      <p:sp>
        <p:nvSpPr>
          <p:cNvPr id="49" name="TextBox 11">
            <a:extLst>
              <a:ext uri="{FF2B5EF4-FFF2-40B4-BE49-F238E27FC236}">
                <a16:creationId xmlns:a16="http://schemas.microsoft.com/office/drawing/2014/main" id="{D6E2D861-6E75-4E86-7C0C-7D3856B22C9F}"/>
              </a:ext>
            </a:extLst>
          </p:cNvPr>
          <p:cNvSpPr txBox="1"/>
          <p:nvPr/>
        </p:nvSpPr>
        <p:spPr>
          <a:xfrm>
            <a:off x="6702490" y="5810708"/>
            <a:ext cx="310158" cy="494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60"/>
              </a:lnSpc>
            </a:pPr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Raleway Bold"/>
                <a:ea typeface="Raleway Bold"/>
                <a:cs typeface="Raleway Bold"/>
                <a:sym typeface="Raleway Bold"/>
              </a:rPr>
              <a:t>02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EF25D3C-52F5-285D-AB41-36C169D4CC9F}"/>
              </a:ext>
            </a:extLst>
          </p:cNvPr>
          <p:cNvSpPr txBox="1"/>
          <p:nvPr/>
        </p:nvSpPr>
        <p:spPr>
          <a:xfrm>
            <a:off x="8662002" y="5656573"/>
            <a:ext cx="1277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latin typeface="+mj-lt"/>
              </a:rPr>
              <a:t>Test</a:t>
            </a:r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latin typeface="+mj-lt"/>
              </a:rPr>
              <a:t>-</a:t>
            </a:r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latin typeface="+mj-lt"/>
              </a:rPr>
              <a:t>Frontend</a:t>
            </a:r>
            <a:endParaRPr lang="ko-KR" altLang="en-US" sz="140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C14EF6E-C097-0791-06F4-616184F8BFE8}"/>
              </a:ext>
            </a:extLst>
          </p:cNvPr>
          <p:cNvSpPr txBox="1"/>
          <p:nvPr/>
        </p:nvSpPr>
        <p:spPr>
          <a:xfrm>
            <a:off x="8662002" y="5983245"/>
            <a:ext cx="122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latin typeface="+mj-lt"/>
              </a:rPr>
              <a:t>Test - Backend</a:t>
            </a:r>
            <a:endParaRPr lang="ko-KR" altLang="en-US" sz="140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19B3C32-E790-5852-6947-B30A256E0FD6}"/>
              </a:ext>
            </a:extLst>
          </p:cNvPr>
          <p:cNvSpPr txBox="1"/>
          <p:nvPr/>
        </p:nvSpPr>
        <p:spPr>
          <a:xfrm>
            <a:off x="8662002" y="6309916"/>
            <a:ext cx="63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>
                    <a:lumMod val="50000"/>
                  </a:schemeClr>
                </a:solidFill>
                <a:latin typeface="+mj-lt"/>
              </a:rPr>
              <a:t>Result</a:t>
            </a:r>
            <a:endParaRPr lang="ko-KR" altLang="en-US" sz="140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6D563-E600-C76B-9D48-EE9A911DF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00268F48-6DBB-6A00-4F95-6E18F8B723E3}"/>
              </a:ext>
            </a:extLst>
          </p:cNvPr>
          <p:cNvSpPr txBox="1"/>
          <p:nvPr/>
        </p:nvSpPr>
        <p:spPr>
          <a:xfrm>
            <a:off x="578413" y="510047"/>
            <a:ext cx="1997201" cy="276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33"/>
              </a:lnSpc>
              <a:spcBef>
                <a:spcPct val="0"/>
              </a:spcBef>
            </a:pPr>
            <a:r>
              <a:rPr lang="en-US" sz="16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Frontend</a:t>
            </a:r>
            <a:endParaRPr lang="en-US" sz="1633" b="1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2164A08-2EF3-0173-A43B-36CC72779D9B}"/>
              </a:ext>
            </a:extLst>
          </p:cNvPr>
          <p:cNvGrpSpPr/>
          <p:nvPr/>
        </p:nvGrpSpPr>
        <p:grpSpPr>
          <a:xfrm>
            <a:off x="4729312" y="1265695"/>
            <a:ext cx="7200467" cy="5031289"/>
            <a:chOff x="4672162" y="992645"/>
            <a:chExt cx="7200467" cy="503128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59975B7-85A5-7D3A-D299-380803BD7B1D}"/>
                </a:ext>
              </a:extLst>
            </p:cNvPr>
            <p:cNvGrpSpPr/>
            <p:nvPr/>
          </p:nvGrpSpPr>
          <p:grpSpPr>
            <a:xfrm>
              <a:off x="4672162" y="992645"/>
              <a:ext cx="7200467" cy="5031289"/>
              <a:chOff x="2647904" y="1096026"/>
              <a:chExt cx="7200467" cy="5031289"/>
            </a:xfrm>
          </p:grpSpPr>
          <p:pic>
            <p:nvPicPr>
              <p:cNvPr id="5" name="그림 4" descr="텍스트, 스크린샷, 디스플레이, 번호이(가) 표시된 사진&#10;&#10;자동 생성된 설명">
                <a:extLst>
                  <a:ext uri="{FF2B5EF4-FFF2-40B4-BE49-F238E27FC236}">
                    <a16:creationId xmlns:a16="http://schemas.microsoft.com/office/drawing/2014/main" id="{E6020B3F-B981-1F20-585E-84C8A17F8A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47904" y="1096028"/>
                <a:ext cx="2186270" cy="503128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0" name="그림 9" descr="텍스트, 스크린샷, 소프트웨어, 웹 페이지이(가) 표시된 사진&#10;&#10;자동 생성된 설명">
                <a:extLst>
                  <a:ext uri="{FF2B5EF4-FFF2-40B4-BE49-F238E27FC236}">
                    <a16:creationId xmlns:a16="http://schemas.microsoft.com/office/drawing/2014/main" id="{7A63951D-54AF-668F-7E46-87985BAD19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71788" y="1096026"/>
                <a:ext cx="2161576" cy="503128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3" name="그림 12" descr="텍스트, 전자제품, 스크린샷,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EEB10B88-560F-0D0E-27AE-6BEC071648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70978" y="1096027"/>
                <a:ext cx="2177393" cy="50312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BBB14E16-E866-040D-DE38-EC43535B5A7C}"/>
                </a:ext>
              </a:extLst>
            </p:cNvPr>
            <p:cNvSpPr/>
            <p:nvPr/>
          </p:nvSpPr>
          <p:spPr>
            <a:xfrm>
              <a:off x="5309443" y="3244780"/>
              <a:ext cx="1129457" cy="368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30A49409-CC63-81A3-52C6-DEBCF28131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38900" y="1653429"/>
              <a:ext cx="904676" cy="177239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w="lg" len="lg"/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162CD8BA-3710-AF47-4D68-2EDCE477F5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06219" y="2752201"/>
              <a:ext cx="1089017" cy="18683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w="lg" len="lg"/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FC5E683-40DD-0835-CC88-26EAE09DF3F6}"/>
                </a:ext>
              </a:extLst>
            </p:cNvPr>
            <p:cNvSpPr/>
            <p:nvPr/>
          </p:nvSpPr>
          <p:spPr>
            <a:xfrm>
              <a:off x="7343576" y="2752201"/>
              <a:ext cx="1262643" cy="38070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9E58F87-96DE-DE86-93F6-9BE8F68D3A37}"/>
              </a:ext>
            </a:extLst>
          </p:cNvPr>
          <p:cNvSpPr txBox="1"/>
          <p:nvPr/>
        </p:nvSpPr>
        <p:spPr>
          <a:xfrm>
            <a:off x="571700" y="2228991"/>
            <a:ext cx="4315605" cy="3094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/>
              <a:t>Schedule-Related Notices</a:t>
            </a:r>
          </a:p>
          <a:p>
            <a:pPr>
              <a:lnSpc>
                <a:spcPct val="150000"/>
              </a:lnSpc>
            </a:pPr>
            <a:endParaRPr lang="en-US" altLang="ko-KR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구체적인 일정 클릭 </a:t>
            </a:r>
            <a:r>
              <a:rPr lang="en-US" altLang="ko-KR">
                <a:sym typeface="Wingdings" panose="05000000000000000000" pitchFamily="2" charset="2"/>
              </a:rPr>
              <a:t></a:t>
            </a:r>
            <a:br>
              <a:rPr lang="en-US" altLang="ko-KR">
                <a:sym typeface="Wingdings" panose="05000000000000000000" pitchFamily="2" charset="2"/>
              </a:rPr>
            </a:br>
            <a:r>
              <a:rPr lang="en-US" altLang="ko-KR">
                <a:sym typeface="Wingdings" panose="05000000000000000000" pitchFamily="2" charset="2"/>
              </a:rPr>
              <a:t>VDB</a:t>
            </a:r>
            <a:r>
              <a:rPr lang="ko-KR" altLang="en-US">
                <a:sym typeface="Wingdings" panose="05000000000000000000" pitchFamily="2" charset="2"/>
              </a:rPr>
              <a:t>에서 일정 관련 공지사항 나열</a:t>
            </a:r>
            <a:br>
              <a:rPr lang="en-US" altLang="ko-KR">
                <a:sym typeface="Wingdings" panose="05000000000000000000" pitchFamily="2" charset="2"/>
              </a:rPr>
            </a:br>
            <a:endParaRPr lang="en-US" altLang="ko-KR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공지사항 링크를 타고</a:t>
            </a:r>
            <a:br>
              <a:rPr lang="en-US" altLang="ko-KR"/>
            </a:br>
            <a:r>
              <a:rPr lang="ko-KR" altLang="en-US"/>
              <a:t>자세한 내용 확인 가능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0E875E90-FAEC-044C-3447-E43C0B3F7326}"/>
              </a:ext>
            </a:extLst>
          </p:cNvPr>
          <p:cNvSpPr/>
          <p:nvPr/>
        </p:nvSpPr>
        <p:spPr>
          <a:xfrm>
            <a:off x="573547" y="898044"/>
            <a:ext cx="125733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97759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6D563-E600-C76B-9D48-EE9A911DF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00268F48-6DBB-6A00-4F95-6E18F8B723E3}"/>
              </a:ext>
            </a:extLst>
          </p:cNvPr>
          <p:cNvSpPr txBox="1"/>
          <p:nvPr/>
        </p:nvSpPr>
        <p:spPr>
          <a:xfrm>
            <a:off x="578413" y="510047"/>
            <a:ext cx="1997201" cy="276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33"/>
              </a:lnSpc>
              <a:spcBef>
                <a:spcPct val="0"/>
              </a:spcBef>
            </a:pPr>
            <a:r>
              <a:rPr lang="en-US" sz="16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Frontend</a:t>
            </a:r>
            <a:endParaRPr lang="en-US" sz="1633" b="1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</a:endParaRPr>
          </a:p>
        </p:txBody>
      </p:sp>
      <p:pic>
        <p:nvPicPr>
          <p:cNvPr id="8" name="그림 7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8988579C-8812-5A17-8FE1-7CA827D6E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951" y="392400"/>
            <a:ext cx="2800685" cy="607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5E650DB1-16F9-CCFA-7C8D-C4DFA5468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2882" y="392400"/>
            <a:ext cx="2640705" cy="60732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9FB3DCD-6D8C-630A-F481-999A31F770E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674100" y="3429000"/>
            <a:ext cx="2298782" cy="2353193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097250FE-1789-5B0B-72B3-5C2EEBF5CFA4}"/>
              </a:ext>
            </a:extLst>
          </p:cNvPr>
          <p:cNvSpPr/>
          <p:nvPr/>
        </p:nvSpPr>
        <p:spPr>
          <a:xfrm>
            <a:off x="6134100" y="5594618"/>
            <a:ext cx="540000" cy="540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954443-EC36-2A00-0E1D-70B7E8C1110D}"/>
              </a:ext>
            </a:extLst>
          </p:cNvPr>
          <p:cNvSpPr txBox="1"/>
          <p:nvPr/>
        </p:nvSpPr>
        <p:spPr>
          <a:xfrm>
            <a:off x="458931" y="2474236"/>
            <a:ext cx="5354351" cy="1847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/>
              <a:t>Move</a:t>
            </a:r>
            <a:r>
              <a:rPr lang="ko-KR" altLang="en-US" sz="2400" b="1"/>
              <a:t> </a:t>
            </a:r>
            <a:r>
              <a:rPr lang="en-US" altLang="ko-KR" sz="2400" b="1"/>
              <a:t>to</a:t>
            </a:r>
            <a:r>
              <a:rPr lang="ko-KR" altLang="en-US" sz="2400" b="1"/>
              <a:t> </a:t>
            </a:r>
            <a:r>
              <a:rPr lang="en-US" altLang="ko-KR" sz="2400" b="1"/>
              <a:t>Keyword-based Notice</a:t>
            </a:r>
          </a:p>
          <a:p>
            <a:pPr>
              <a:lnSpc>
                <a:spcPct val="150000"/>
              </a:lnSpc>
            </a:pPr>
            <a:endParaRPr lang="en-US" altLang="ko-KR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북마크 아이콘 클릭하여 스크랩 공지함 이동</a:t>
            </a:r>
            <a:endParaRPr lang="en-US" altLang="ko-KR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관심 키워드 등록 </a:t>
            </a:r>
            <a:r>
              <a:rPr lang="en-US" altLang="ko-KR"/>
              <a:t>&amp; </a:t>
            </a:r>
            <a:r>
              <a:rPr lang="ko-KR" altLang="en-US"/>
              <a:t>확인</a:t>
            </a:r>
            <a:endParaRPr lang="en-US" altLang="ko-KR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0ABDA66F-B10B-DC0B-F116-09C93937B20A}"/>
              </a:ext>
            </a:extLst>
          </p:cNvPr>
          <p:cNvSpPr/>
          <p:nvPr/>
        </p:nvSpPr>
        <p:spPr>
          <a:xfrm>
            <a:off x="573547" y="898044"/>
            <a:ext cx="125733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04476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6D563-E600-C76B-9D48-EE9A911DF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00268F48-6DBB-6A00-4F95-6E18F8B723E3}"/>
              </a:ext>
            </a:extLst>
          </p:cNvPr>
          <p:cNvSpPr txBox="1"/>
          <p:nvPr/>
        </p:nvSpPr>
        <p:spPr>
          <a:xfrm>
            <a:off x="578413" y="510047"/>
            <a:ext cx="1997201" cy="276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33"/>
              </a:lnSpc>
              <a:spcBef>
                <a:spcPct val="0"/>
              </a:spcBef>
            </a:pPr>
            <a:r>
              <a:rPr lang="en-US" sz="16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Frontend</a:t>
            </a:r>
            <a:endParaRPr lang="en-US" sz="1633" b="1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169E6AF-C098-0184-CB60-30FC351F6B6E}"/>
              </a:ext>
            </a:extLst>
          </p:cNvPr>
          <p:cNvGrpSpPr/>
          <p:nvPr/>
        </p:nvGrpSpPr>
        <p:grpSpPr>
          <a:xfrm>
            <a:off x="5038597" y="1433621"/>
            <a:ext cx="6811795" cy="4989533"/>
            <a:chOff x="4790947" y="1452671"/>
            <a:chExt cx="6811795" cy="4989533"/>
          </a:xfrm>
        </p:grpSpPr>
        <p:pic>
          <p:nvPicPr>
            <p:cNvPr id="9" name="그림 8" descr="텍스트, 스크린샷, 소프트웨어, 운영 체제이(가) 표시된 사진&#10;&#10;자동 생성된 설명">
              <a:extLst>
                <a:ext uri="{FF2B5EF4-FFF2-40B4-BE49-F238E27FC236}">
                  <a16:creationId xmlns:a16="http://schemas.microsoft.com/office/drawing/2014/main" id="{5E650DB1-16F9-CCFA-7C8D-C4DFA5468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0947" y="1452671"/>
              <a:ext cx="2160436" cy="49686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" name="그림 2" descr="텍스트, 스크린샷, 소프트웨어, 운영 체제이(가) 표시된 사진&#10;&#10;자동 생성된 설명">
              <a:extLst>
                <a:ext uri="{FF2B5EF4-FFF2-40B4-BE49-F238E27FC236}">
                  <a16:creationId xmlns:a16="http://schemas.microsoft.com/office/drawing/2014/main" id="{B05A4E95-60BB-AE79-84E7-810076DDA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11056" y="1463108"/>
              <a:ext cx="2142575" cy="49686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그림 3" descr="텍스트, 스크린샷, 소프트웨어, 웹 페이지이(가) 표시된 사진&#10;&#10;자동 생성된 설명">
              <a:extLst>
                <a:ext uri="{FF2B5EF4-FFF2-40B4-BE49-F238E27FC236}">
                  <a16:creationId xmlns:a16="http://schemas.microsoft.com/office/drawing/2014/main" id="{75E40462-C4B5-E672-29F6-83E8C4E9A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31620" y="1463108"/>
              <a:ext cx="2171122" cy="49790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6550B831-7E7D-0479-325C-8E10927E7526}"/>
                </a:ext>
              </a:extLst>
            </p:cNvPr>
            <p:cNvCxnSpPr>
              <a:cxnSpLocks/>
            </p:cNvCxnSpPr>
            <p:nvPr/>
          </p:nvCxnSpPr>
          <p:spPr>
            <a:xfrm>
              <a:off x="5267325" y="1990725"/>
              <a:ext cx="2021720" cy="8501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34F099ED-240D-B07D-D61C-7137CDD391F5}"/>
                </a:ext>
              </a:extLst>
            </p:cNvPr>
            <p:cNvSpPr/>
            <p:nvPr/>
          </p:nvSpPr>
          <p:spPr>
            <a:xfrm>
              <a:off x="7289045" y="2774989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A0CC16D-D6CF-833B-B782-288C627AAE6D}"/>
              </a:ext>
            </a:extLst>
          </p:cNvPr>
          <p:cNvSpPr txBox="1"/>
          <p:nvPr/>
        </p:nvSpPr>
        <p:spPr>
          <a:xfrm>
            <a:off x="205601" y="2172457"/>
            <a:ext cx="4623382" cy="35118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/>
              <a:t>How to use Keyword-based Notice</a:t>
            </a:r>
          </a:p>
          <a:p>
            <a:pPr>
              <a:lnSpc>
                <a:spcPct val="150000"/>
              </a:lnSpc>
            </a:pPr>
            <a:endParaRPr lang="en-US" altLang="ko-KR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“</a:t>
            </a:r>
            <a:r>
              <a:rPr lang="ko-KR" altLang="en-US"/>
              <a:t>세미나</a:t>
            </a:r>
            <a:r>
              <a:rPr lang="en-US" altLang="ko-KR"/>
              <a:t>”</a:t>
            </a:r>
            <a:r>
              <a:rPr lang="ko-KR" altLang="en-US"/>
              <a:t>와 같은 키워드 등록</a:t>
            </a:r>
            <a:endParaRPr lang="en-US" altLang="ko-KR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각 키워드에 매칭되는 공지사항을</a:t>
            </a:r>
            <a:br>
              <a:rPr lang="en-US" altLang="ko-KR"/>
            </a:br>
            <a:r>
              <a:rPr lang="ko-KR" altLang="en-US"/>
              <a:t>자동으로 </a:t>
            </a:r>
            <a:r>
              <a:rPr lang="en-US" altLang="ko-KR"/>
              <a:t>N</a:t>
            </a:r>
            <a:r>
              <a:rPr lang="ko-KR" altLang="en-US"/>
              <a:t>개 추천</a:t>
            </a:r>
            <a:endParaRPr lang="en-US" altLang="ko-KR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URL</a:t>
            </a:r>
            <a:r>
              <a:rPr lang="ko-KR" altLang="en-US"/>
              <a:t>을 타고 공지 확인 및 스크랩 기능</a:t>
            </a:r>
            <a:endParaRPr lang="en-US" altLang="ko-KR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“</a:t>
            </a:r>
            <a:r>
              <a:rPr lang="ko-KR" altLang="en-US"/>
              <a:t>스크랩 공지함</a:t>
            </a:r>
            <a:r>
              <a:rPr lang="en-US" altLang="ko-KR"/>
              <a:t>”</a:t>
            </a:r>
            <a:r>
              <a:rPr lang="ko-KR" altLang="en-US"/>
              <a:t>에 저장</a:t>
            </a:r>
            <a:endParaRPr lang="en-US" altLang="ko-KR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72748C4-0B41-7768-0510-5400F511F131}"/>
              </a:ext>
            </a:extLst>
          </p:cNvPr>
          <p:cNvSpPr/>
          <p:nvPr/>
        </p:nvSpPr>
        <p:spPr>
          <a:xfrm>
            <a:off x="11403619" y="2689442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11E807DB-F698-63AD-5E04-2A41421DC959}"/>
              </a:ext>
            </a:extLst>
          </p:cNvPr>
          <p:cNvSpPr/>
          <p:nvPr/>
        </p:nvSpPr>
        <p:spPr>
          <a:xfrm>
            <a:off x="573547" y="898044"/>
            <a:ext cx="125733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45209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6D563-E600-C76B-9D48-EE9A911DF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00268F48-6DBB-6A00-4F95-6E18F8B723E3}"/>
              </a:ext>
            </a:extLst>
          </p:cNvPr>
          <p:cNvSpPr txBox="1"/>
          <p:nvPr/>
        </p:nvSpPr>
        <p:spPr>
          <a:xfrm>
            <a:off x="578413" y="510047"/>
            <a:ext cx="1997201" cy="276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33"/>
              </a:lnSpc>
              <a:spcBef>
                <a:spcPct val="0"/>
              </a:spcBef>
            </a:pPr>
            <a:r>
              <a:rPr lang="en-US" sz="16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Frontend</a:t>
            </a:r>
            <a:endParaRPr lang="en-US" sz="1633" b="1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AF88EA0-F381-E464-DAAA-A2B3C093AFB0}"/>
              </a:ext>
            </a:extLst>
          </p:cNvPr>
          <p:cNvGrpSpPr/>
          <p:nvPr/>
        </p:nvGrpSpPr>
        <p:grpSpPr>
          <a:xfrm>
            <a:off x="6096000" y="510047"/>
            <a:ext cx="5735771" cy="6095282"/>
            <a:chOff x="1383995" y="1171490"/>
            <a:chExt cx="5735771" cy="6095282"/>
          </a:xfrm>
        </p:grpSpPr>
        <p:pic>
          <p:nvPicPr>
            <p:cNvPr id="3" name="그림 2" descr="텍스트, 스크린샷, 소프트웨어, 디스플레이이(가) 표시된 사진&#10;&#10;자동 생성된 설명">
              <a:extLst>
                <a:ext uri="{FF2B5EF4-FFF2-40B4-BE49-F238E27FC236}">
                  <a16:creationId xmlns:a16="http://schemas.microsoft.com/office/drawing/2014/main" id="{AAE47660-0D25-DEC6-4E08-5EDBBA20E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3995" y="1188733"/>
              <a:ext cx="2811827" cy="6076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그림 3" descr="텍스트, 스크린샷, 소프트웨어, 웹 페이지이(가) 표시된 사진&#10;&#10;자동 생성된 설명">
              <a:extLst>
                <a:ext uri="{FF2B5EF4-FFF2-40B4-BE49-F238E27FC236}">
                  <a16:creationId xmlns:a16="http://schemas.microsoft.com/office/drawing/2014/main" id="{D1DAA6A5-4D3C-07DA-2C64-055A19990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1041" y="1189972"/>
              <a:ext cx="2658725" cy="6076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48E51A2B-8CE6-7517-EF7B-40526A87EC69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3950335" y="1351490"/>
              <a:ext cx="1202690" cy="37253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AFDCEAE-6B16-3966-E4F8-DB13C031C198}"/>
                </a:ext>
              </a:extLst>
            </p:cNvPr>
            <p:cNvSpPr/>
            <p:nvPr/>
          </p:nvSpPr>
          <p:spPr>
            <a:xfrm>
              <a:off x="3589912" y="1171490"/>
              <a:ext cx="360423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5E81E2A-2659-48FA-B083-056ABE0BE27D}"/>
              </a:ext>
            </a:extLst>
          </p:cNvPr>
          <p:cNvSpPr txBox="1"/>
          <p:nvPr/>
        </p:nvSpPr>
        <p:spPr>
          <a:xfrm>
            <a:off x="573547" y="2641879"/>
            <a:ext cx="4892686" cy="267861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/>
              <a:t>Move</a:t>
            </a:r>
            <a:r>
              <a:rPr lang="ko-KR" altLang="en-US" sz="2400" b="1"/>
              <a:t> </a:t>
            </a:r>
            <a:r>
              <a:rPr lang="en-US" altLang="ko-KR" sz="2400" b="1"/>
              <a:t>to</a:t>
            </a:r>
            <a:r>
              <a:rPr lang="ko-KR" altLang="en-US" sz="2400" b="1"/>
              <a:t> </a:t>
            </a:r>
            <a:r>
              <a:rPr lang="en-US" altLang="ko-KR" sz="2400" b="1"/>
              <a:t>Scrap Notice</a:t>
            </a:r>
          </a:p>
          <a:p>
            <a:pPr>
              <a:lnSpc>
                <a:spcPct val="150000"/>
              </a:lnSpc>
            </a:pPr>
            <a:endParaRPr lang="en-US" altLang="ko-KR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우측 상단 </a:t>
            </a:r>
            <a:r>
              <a:rPr lang="en-US" altLang="ko-KR"/>
              <a:t>Box </a:t>
            </a:r>
            <a:r>
              <a:rPr lang="ko-KR" altLang="en-US"/>
              <a:t>아이콘</a:t>
            </a:r>
            <a:endParaRPr lang="en-US" altLang="ko-KR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알림 공지와 스크랩 공지를 확인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>
                <a:cs typeface="Calibri"/>
              </a:rPr>
              <a:t>알림 설정한 일정 또는 키워드를 누르면</a:t>
            </a:r>
            <a:br>
              <a:rPr lang="ko-KR">
                <a:cs typeface="Calibri"/>
              </a:rPr>
            </a:br>
            <a:r>
              <a:rPr lang="ko-KR">
                <a:cs typeface="Calibri"/>
              </a:rPr>
              <a:t>관련 일정 확인 가능</a:t>
            </a:r>
            <a:endParaRPr lang="ko-KR" altLang="en-US">
              <a:cs typeface="Calibri"/>
            </a:endParaRP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0BB5DC34-F758-7DD1-D79E-CBF84424D4AF}"/>
              </a:ext>
            </a:extLst>
          </p:cNvPr>
          <p:cNvSpPr/>
          <p:nvPr/>
        </p:nvSpPr>
        <p:spPr>
          <a:xfrm>
            <a:off x="573547" y="898044"/>
            <a:ext cx="125733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608398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6D563-E600-C76B-9D48-EE9A911DF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00268F48-6DBB-6A00-4F95-6E18F8B723E3}"/>
              </a:ext>
            </a:extLst>
          </p:cNvPr>
          <p:cNvSpPr txBox="1"/>
          <p:nvPr/>
        </p:nvSpPr>
        <p:spPr>
          <a:xfrm>
            <a:off x="578413" y="510047"/>
            <a:ext cx="1997201" cy="276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33"/>
              </a:lnSpc>
              <a:spcBef>
                <a:spcPct val="0"/>
              </a:spcBef>
            </a:pPr>
            <a:r>
              <a:rPr lang="en-US" sz="16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Frontend</a:t>
            </a:r>
            <a:endParaRPr lang="en-US" sz="1633" b="1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3B1A1D8-D7F9-9AD5-C583-2B34DC0B556B}"/>
              </a:ext>
            </a:extLst>
          </p:cNvPr>
          <p:cNvGrpSpPr/>
          <p:nvPr/>
        </p:nvGrpSpPr>
        <p:grpSpPr>
          <a:xfrm>
            <a:off x="6096000" y="510047"/>
            <a:ext cx="5680252" cy="6097676"/>
            <a:chOff x="954063" y="1252080"/>
            <a:chExt cx="5680252" cy="6097676"/>
          </a:xfrm>
        </p:grpSpPr>
        <p:pic>
          <p:nvPicPr>
            <p:cNvPr id="4" name="그림 3" descr="텍스트, 스크린샷, 소프트웨어, 웹 페이지이(가) 표시된 사진&#10;&#10;자동 생성된 설명">
              <a:extLst>
                <a:ext uri="{FF2B5EF4-FFF2-40B4-BE49-F238E27FC236}">
                  <a16:creationId xmlns:a16="http://schemas.microsoft.com/office/drawing/2014/main" id="{D1DAA6A5-4D3C-07DA-2C64-055A19990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4063" y="1252080"/>
              <a:ext cx="2658725" cy="6076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그림 4" descr="텍스트, 스크린샷, 소프트웨어이(가) 표시된 사진&#10;&#10;자동 생성된 설명">
              <a:extLst>
                <a:ext uri="{FF2B5EF4-FFF2-40B4-BE49-F238E27FC236}">
                  <a16:creationId xmlns:a16="http://schemas.microsoft.com/office/drawing/2014/main" id="{9CFB9EB3-8FC1-E2A9-1599-682CE87F9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6321" y="1272956"/>
              <a:ext cx="2667994" cy="6076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7B27D5CD-D18A-D64E-E135-3DC653B2E54A}"/>
              </a:ext>
            </a:extLst>
          </p:cNvPr>
          <p:cNvSpPr/>
          <p:nvPr/>
        </p:nvSpPr>
        <p:spPr>
          <a:xfrm>
            <a:off x="6096000" y="1619250"/>
            <a:ext cx="619125" cy="405336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70FA844-4E5A-A32A-3646-8E1A90D3330F}"/>
              </a:ext>
            </a:extLst>
          </p:cNvPr>
          <p:cNvCxnSpPr>
            <a:cxnSpLocks/>
          </p:cNvCxnSpPr>
          <p:nvPr/>
        </p:nvCxnSpPr>
        <p:spPr>
          <a:xfrm>
            <a:off x="6715125" y="1821918"/>
            <a:ext cx="2393133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A450AAE-777F-53D1-969A-F66CDA145F3F}"/>
              </a:ext>
            </a:extLst>
          </p:cNvPr>
          <p:cNvSpPr txBox="1"/>
          <p:nvPr/>
        </p:nvSpPr>
        <p:spPr>
          <a:xfrm>
            <a:off x="573547" y="2641879"/>
            <a:ext cx="4147289" cy="1847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/>
              <a:t>Move</a:t>
            </a:r>
            <a:r>
              <a:rPr lang="ko-KR" altLang="en-US" sz="2400" b="1"/>
              <a:t> </a:t>
            </a:r>
            <a:r>
              <a:rPr lang="en-US" altLang="ko-KR" sz="2400" b="1"/>
              <a:t>to</a:t>
            </a:r>
            <a:r>
              <a:rPr lang="ko-KR" altLang="en-US" sz="2400" b="1"/>
              <a:t> </a:t>
            </a:r>
            <a:r>
              <a:rPr lang="en-US" altLang="ko-KR" sz="2400" b="1"/>
              <a:t>Scrap Notice</a:t>
            </a:r>
          </a:p>
          <a:p>
            <a:pPr>
              <a:lnSpc>
                <a:spcPct val="150000"/>
              </a:lnSpc>
            </a:pPr>
            <a:endParaRPr lang="en-US" altLang="ko-KR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우측 상단 </a:t>
            </a:r>
            <a:r>
              <a:rPr lang="en-US" altLang="ko-KR"/>
              <a:t>Box </a:t>
            </a:r>
            <a:r>
              <a:rPr lang="ko-KR" altLang="en-US"/>
              <a:t>아이콘</a:t>
            </a:r>
            <a:endParaRPr lang="en-US" altLang="ko-KR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알림 공지와 스크랩 공지를 확인</a:t>
            </a:r>
            <a:endParaRPr lang="en-US" altLang="ko-KR"/>
          </a:p>
        </p:txBody>
      </p:sp>
      <p:sp>
        <p:nvSpPr>
          <p:cNvPr id="15" name="AutoShape 2">
            <a:extLst>
              <a:ext uri="{FF2B5EF4-FFF2-40B4-BE49-F238E27FC236}">
                <a16:creationId xmlns:a16="http://schemas.microsoft.com/office/drawing/2014/main" id="{960926CC-7B68-5BE1-1B34-5280603D8899}"/>
              </a:ext>
            </a:extLst>
          </p:cNvPr>
          <p:cNvSpPr/>
          <p:nvPr/>
        </p:nvSpPr>
        <p:spPr>
          <a:xfrm>
            <a:off x="573547" y="898044"/>
            <a:ext cx="125733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850825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6D563-E600-C76B-9D48-EE9A911DF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00268F48-6DBB-6A00-4F95-6E18F8B723E3}"/>
              </a:ext>
            </a:extLst>
          </p:cNvPr>
          <p:cNvSpPr txBox="1"/>
          <p:nvPr/>
        </p:nvSpPr>
        <p:spPr>
          <a:xfrm>
            <a:off x="578413" y="510047"/>
            <a:ext cx="1997201" cy="276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33"/>
              </a:lnSpc>
              <a:spcBef>
                <a:spcPct val="0"/>
              </a:spcBef>
            </a:pPr>
            <a:r>
              <a:rPr lang="en-US" sz="16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Frontend</a:t>
            </a:r>
            <a:endParaRPr lang="en-US" sz="1633" b="1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FDC813B-BD1D-529D-A509-93D47EF23E54}"/>
              </a:ext>
            </a:extLst>
          </p:cNvPr>
          <p:cNvGrpSpPr/>
          <p:nvPr/>
        </p:nvGrpSpPr>
        <p:grpSpPr>
          <a:xfrm>
            <a:off x="6096000" y="510047"/>
            <a:ext cx="5587250" cy="6076803"/>
            <a:chOff x="1356422" y="1158655"/>
            <a:chExt cx="5587250" cy="6076803"/>
          </a:xfrm>
        </p:grpSpPr>
        <p:pic>
          <p:nvPicPr>
            <p:cNvPr id="3" name="그림 2" descr="텍스트, 스크린샷, 소프트웨어이(가) 표시된 사진&#10;&#10;자동 생성된 설명">
              <a:extLst>
                <a:ext uri="{FF2B5EF4-FFF2-40B4-BE49-F238E27FC236}">
                  <a16:creationId xmlns:a16="http://schemas.microsoft.com/office/drawing/2014/main" id="{69BE9BEA-F570-F3C0-3DCF-051073F8E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6422" y="1158655"/>
              <a:ext cx="2667994" cy="6076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그림 5" descr="텍스트, 스크린샷, 웹 페이지, 웹사이트이(가) 표시된 사진&#10;&#10;자동 생성된 설명">
              <a:extLst>
                <a:ext uri="{FF2B5EF4-FFF2-40B4-BE49-F238E27FC236}">
                  <a16:creationId xmlns:a16="http://schemas.microsoft.com/office/drawing/2014/main" id="{E9A9D8C6-B828-2D02-A1E1-8D6DB294B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6511" y="1158658"/>
              <a:ext cx="2657161" cy="6076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737298F9-1A22-9F24-05CF-A84BF375AF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10000" y="1799614"/>
              <a:ext cx="476511" cy="37269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9CDAAFD-8AA7-83AD-8408-B388DBA371ED}"/>
                </a:ext>
              </a:extLst>
            </p:cNvPr>
            <p:cNvSpPr/>
            <p:nvPr/>
          </p:nvSpPr>
          <p:spPr>
            <a:xfrm>
              <a:off x="2038350" y="2172311"/>
              <a:ext cx="1986066" cy="3726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EAA099C-14EC-CF3E-661B-C0B96398692C}"/>
              </a:ext>
            </a:extLst>
          </p:cNvPr>
          <p:cNvSpPr txBox="1"/>
          <p:nvPr/>
        </p:nvSpPr>
        <p:spPr>
          <a:xfrm>
            <a:off x="573547" y="2415765"/>
            <a:ext cx="3719288" cy="2263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/>
              <a:t>Move</a:t>
            </a:r>
            <a:r>
              <a:rPr lang="ko-KR" altLang="en-US" sz="2400" b="1"/>
              <a:t> </a:t>
            </a:r>
            <a:r>
              <a:rPr lang="en-US" altLang="ko-KR" sz="2400" b="1"/>
              <a:t>to</a:t>
            </a:r>
            <a:r>
              <a:rPr lang="ko-KR" altLang="en-US" sz="2400" b="1"/>
              <a:t> </a:t>
            </a:r>
            <a:r>
              <a:rPr lang="en-US" altLang="ko-KR" sz="2400" b="1"/>
              <a:t>Notice Link</a:t>
            </a:r>
          </a:p>
          <a:p>
            <a:pPr>
              <a:lnSpc>
                <a:spcPct val="150000"/>
              </a:lnSpc>
            </a:pPr>
            <a:endParaRPr lang="en-US" altLang="ko-KR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공지사항을 클릭하면 </a:t>
            </a:r>
            <a:r>
              <a:rPr lang="en-US" altLang="ko-KR"/>
              <a:t>URL</a:t>
            </a:r>
            <a:r>
              <a:rPr lang="ko-KR" altLang="en-US"/>
              <a:t>을</a:t>
            </a:r>
            <a:br>
              <a:rPr lang="en-US" altLang="ko-KR"/>
            </a:br>
            <a:r>
              <a:rPr lang="ko-KR" altLang="en-US"/>
              <a:t>통해 해당 주소 이동</a:t>
            </a:r>
            <a:endParaRPr lang="en-US" altLang="ko-KR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상세 내용 확인 가능</a:t>
            </a:r>
            <a:endParaRPr lang="en-US" altLang="ko-KR"/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707E466F-2AB1-B7FA-923E-801C57FCE65E}"/>
              </a:ext>
            </a:extLst>
          </p:cNvPr>
          <p:cNvSpPr/>
          <p:nvPr/>
        </p:nvSpPr>
        <p:spPr>
          <a:xfrm>
            <a:off x="573547" y="898044"/>
            <a:ext cx="125733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864354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6D563-E600-C76B-9D48-EE9A911DF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00268F48-6DBB-6A00-4F95-6E18F8B723E3}"/>
              </a:ext>
            </a:extLst>
          </p:cNvPr>
          <p:cNvSpPr txBox="1"/>
          <p:nvPr/>
        </p:nvSpPr>
        <p:spPr>
          <a:xfrm>
            <a:off x="578413" y="510047"/>
            <a:ext cx="1997201" cy="276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33"/>
              </a:lnSpc>
              <a:spcBef>
                <a:spcPct val="0"/>
              </a:spcBef>
            </a:pPr>
            <a:r>
              <a:rPr lang="en-US" sz="16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Frontend</a:t>
            </a:r>
            <a:endParaRPr lang="ko-KR" altLang="en-US" sz="1600" b="1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456CEE9-6800-16D4-FFDF-E28C96D13663}"/>
              </a:ext>
            </a:extLst>
          </p:cNvPr>
          <p:cNvGrpSpPr/>
          <p:nvPr/>
        </p:nvGrpSpPr>
        <p:grpSpPr>
          <a:xfrm>
            <a:off x="4705089" y="1401415"/>
            <a:ext cx="7254027" cy="4989537"/>
            <a:chOff x="2218454" y="1398739"/>
            <a:chExt cx="7254027" cy="4989537"/>
          </a:xfrm>
        </p:grpSpPr>
        <p:pic>
          <p:nvPicPr>
            <p:cNvPr id="10" name="그림 9" descr="텍스트, 스크린샷, 소프트웨어, 운영 체제이(가) 표시된 사진&#10;&#10;자동 생성된 설명">
              <a:extLst>
                <a:ext uri="{FF2B5EF4-FFF2-40B4-BE49-F238E27FC236}">
                  <a16:creationId xmlns:a16="http://schemas.microsoft.com/office/drawing/2014/main" id="{9C490F74-7F70-D160-68AA-9C9F1802B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81593" y="1409178"/>
              <a:ext cx="2200843" cy="49686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그림 8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4402A12C-B5CD-3E4A-0763-C31817FC1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49440" y="1398739"/>
              <a:ext cx="2223041" cy="49790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그림 10" descr="텍스트, 스크린샷, 소프트웨어, 디스플레이이(가) 표시된 사진&#10;&#10;자동 생성된 설명">
              <a:extLst>
                <a:ext uri="{FF2B5EF4-FFF2-40B4-BE49-F238E27FC236}">
                  <a16:creationId xmlns:a16="http://schemas.microsoft.com/office/drawing/2014/main" id="{A7EAA080-195B-D4F4-A2B4-17B191903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8454" y="1409178"/>
              <a:ext cx="2296135" cy="49790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4" name="타원 3">
            <a:extLst>
              <a:ext uri="{FF2B5EF4-FFF2-40B4-BE49-F238E27FC236}">
                <a16:creationId xmlns:a16="http://schemas.microsoft.com/office/drawing/2014/main" id="{7F0E32E9-C36D-0756-56E7-E8C71A8F163E}"/>
              </a:ext>
            </a:extLst>
          </p:cNvPr>
          <p:cNvSpPr/>
          <p:nvPr/>
        </p:nvSpPr>
        <p:spPr>
          <a:xfrm>
            <a:off x="6276975" y="1372840"/>
            <a:ext cx="360423" cy="360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7E8253-EF89-E11A-9817-6DC458C791E9}"/>
              </a:ext>
            </a:extLst>
          </p:cNvPr>
          <p:cNvSpPr txBox="1"/>
          <p:nvPr/>
        </p:nvSpPr>
        <p:spPr>
          <a:xfrm>
            <a:off x="573547" y="2415765"/>
            <a:ext cx="4031040" cy="1847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/>
              <a:t>KINGOBOT</a:t>
            </a:r>
          </a:p>
          <a:p>
            <a:pPr>
              <a:lnSpc>
                <a:spcPct val="150000"/>
              </a:lnSpc>
            </a:pPr>
            <a:endParaRPr lang="en-US" altLang="ko-KR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KINGOBOT </a:t>
            </a:r>
            <a:r>
              <a:rPr lang="ko-KR" altLang="en-US"/>
              <a:t>아이콘 클릭</a:t>
            </a:r>
            <a:endParaRPr lang="en-US" altLang="ko-KR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GPT-based KINGOBOT </a:t>
            </a:r>
            <a:r>
              <a:rPr lang="ko-KR" altLang="en-US"/>
              <a:t>이용 가능</a:t>
            </a:r>
            <a:endParaRPr lang="en-US" altLang="ko-KR"/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A180B7B2-BD99-7110-9F35-664477888960}"/>
              </a:ext>
            </a:extLst>
          </p:cNvPr>
          <p:cNvSpPr/>
          <p:nvPr/>
        </p:nvSpPr>
        <p:spPr>
          <a:xfrm>
            <a:off x="573547" y="898044"/>
            <a:ext cx="125733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968736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4B4F7-B920-2D23-CA7B-549FD28CA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B29D2C-8B79-6310-C486-65F57D4B2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/>
              <a:t>Demo</a:t>
            </a:r>
            <a:endParaRPr lang="ko-KR" altLang="en-US" sz="360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33D2D0-F343-6043-B084-FF9B4A59CB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데모 시연 영상</a:t>
            </a:r>
          </a:p>
        </p:txBody>
      </p:sp>
    </p:spTree>
    <p:extLst>
      <p:ext uri="{BB962C8B-B14F-4D97-AF65-F5344CB8AC3E}">
        <p14:creationId xmlns:p14="http://schemas.microsoft.com/office/powerpoint/2010/main" val="2818848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6D563-E600-C76B-9D48-EE9A911DF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AA8301A-EB82-0BCD-B1FA-D63D7212FAF5}"/>
              </a:ext>
            </a:extLst>
          </p:cNvPr>
          <p:cNvSpPr/>
          <p:nvPr/>
        </p:nvSpPr>
        <p:spPr>
          <a:xfrm>
            <a:off x="573547" y="898044"/>
            <a:ext cx="779003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20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0268F48-6DBB-6A00-4F95-6E18F8B723E3}"/>
              </a:ext>
            </a:extLst>
          </p:cNvPr>
          <p:cNvSpPr txBox="1"/>
          <p:nvPr/>
        </p:nvSpPr>
        <p:spPr>
          <a:xfrm>
            <a:off x="578413" y="510047"/>
            <a:ext cx="1997201" cy="276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33"/>
              </a:lnSpc>
              <a:spcBef>
                <a:spcPct val="0"/>
              </a:spcBef>
            </a:pPr>
            <a:r>
              <a:rPr lang="en-US" sz="1633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 Demo</a:t>
            </a:r>
            <a:endParaRPr lang="en-US" sz="1633" b="1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</a:endParaRPr>
          </a:p>
        </p:txBody>
      </p:sp>
      <p:pic>
        <p:nvPicPr>
          <p:cNvPr id="3" name="Team5_DemoVideo">
            <a:hlinkClick r:id="" action="ppaction://media"/>
            <a:extLst>
              <a:ext uri="{FF2B5EF4-FFF2-40B4-BE49-F238E27FC236}">
                <a16:creationId xmlns:a16="http://schemas.microsoft.com/office/drawing/2014/main" id="{9F7C5279-05E5-63DD-AF6D-DF45B8175D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1906" y="1225456"/>
            <a:ext cx="9573587" cy="538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7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5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A023D-6ECF-950E-A710-3661D383A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114720-C101-859F-433E-F2E5AB6C9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/>
              <a:t>test &amp; result</a:t>
            </a:r>
            <a:endParaRPr lang="ko-KR" altLang="en-US" sz="360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ACBE21-166A-4D76-4AE0-58582A380A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테스트 </a:t>
            </a:r>
            <a:r>
              <a:rPr lang="en-US" altLang="ko-KR"/>
              <a:t>&amp; </a:t>
            </a:r>
            <a:r>
              <a:rPr lang="ko-KR" altLang="en-US"/>
              <a:t>프로젝트 결과</a:t>
            </a:r>
          </a:p>
        </p:txBody>
      </p:sp>
    </p:spTree>
    <p:extLst>
      <p:ext uri="{BB962C8B-B14F-4D97-AF65-F5344CB8AC3E}">
        <p14:creationId xmlns:p14="http://schemas.microsoft.com/office/powerpoint/2010/main" val="2897574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6680E5-0393-1C6A-1F50-AB7974450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/>
              <a:t>Introduction</a:t>
            </a:r>
            <a:endParaRPr lang="ko-KR" altLang="en-US" sz="360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132A30-1644-274D-2DC9-F60F0785D2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1980598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73547" y="898044"/>
            <a:ext cx="822545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800"/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397216"/>
              </p:ext>
            </p:extLst>
          </p:nvPr>
        </p:nvGraphicFramePr>
        <p:xfrm>
          <a:off x="3233654" y="1024220"/>
          <a:ext cx="7733918" cy="5556649"/>
        </p:xfrm>
        <a:graphic>
          <a:graphicData uri="http://schemas.openxmlformats.org/drawingml/2006/table">
            <a:tbl>
              <a:tblPr/>
              <a:tblGrid>
                <a:gridCol w="1724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091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3813"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+mn-lt"/>
                          <a:ea typeface="Source Han Sans KR Bold"/>
                          <a:cs typeface="Source Han Sans KR Bold"/>
                          <a:sym typeface="Source Han Sans KR Bold"/>
                        </a:rPr>
                        <a:t>Use Case</a:t>
                      </a:r>
                      <a:endParaRPr lang="en-US" sz="1600">
                        <a:latin typeface="+mn-lt"/>
                      </a:endParaRPr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+mn-lt"/>
                          <a:ea typeface="Source Han Sans KR Bold"/>
                          <a:cs typeface="Source Han Sans KR Bold"/>
                          <a:sym typeface="Source Han Sans KR Bold"/>
                        </a:rPr>
                        <a:t>Test</a:t>
                      </a:r>
                      <a:endParaRPr lang="en-US" sz="1600">
                        <a:latin typeface="+mn-lt"/>
                      </a:endParaRPr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6433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+mj-lt"/>
                          <a:ea typeface="+mj-ea"/>
                          <a:cs typeface="Source Han Sans KR"/>
                          <a:sym typeface="Source Han Sans KR"/>
                        </a:rPr>
                        <a:t>Login</a:t>
                      </a:r>
                      <a:endParaRPr lang="en-US" sz="1600">
                        <a:latin typeface="+mj-lt"/>
                        <a:ea typeface="+mj-ea"/>
                      </a:endParaRPr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5440" lvl="1" indent="-172720" algn="l">
                        <a:lnSpc>
                          <a:spcPts val="22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나눔바른고딕 Light" panose="020B0603020101020101" pitchFamily="50" charset="-127"/>
                          <a:ea typeface="나눔바른고딕 Light"/>
                          <a:cs typeface="Source Han Sans KR"/>
                          <a:sym typeface="Source Han Sans KR"/>
                        </a:rPr>
                        <a:t>유효한 ID와 비밀번호 입력 시 정상 로그인</a:t>
                      </a:r>
                      <a:endParaRPr lang="en-US" sz="900"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 marL="345440" lvl="1" indent="-172720" algn="l">
                        <a:lnSpc>
                          <a:spcPts val="2240"/>
                        </a:lnSpc>
                        <a:buFont typeface="Arial"/>
                        <a:buChar char="•"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나눔바른고딕 Light" panose="020B0603020101020101" pitchFamily="50" charset="-127"/>
                          <a:ea typeface="나눔바른고딕 Light"/>
                          <a:cs typeface="Source Han Sans KR"/>
                          <a:sym typeface="Source Han Sans KR"/>
                        </a:rPr>
                        <a:t>ID 또는 비밀번호 불일치 시 에러 메시지 반환</a:t>
                      </a:r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0367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+mj-lt"/>
                          <a:ea typeface="+mj-ea"/>
                          <a:cs typeface="Source Han Sans KR"/>
                          <a:sym typeface="Source Han Sans KR"/>
                        </a:rPr>
                        <a:t>Chatbot Response</a:t>
                      </a:r>
                      <a:endParaRPr lang="en-US" sz="1400">
                        <a:latin typeface="+mj-lt"/>
                        <a:ea typeface="+mj-ea"/>
                      </a:endParaRPr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5440" lvl="1" indent="-172720" algn="l">
                        <a:lnSpc>
                          <a:spcPts val="22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400" err="1">
                          <a:solidFill>
                            <a:srgbClr val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Source Han Sans KR"/>
                          <a:sym typeface="Source Han Sans KR"/>
                        </a:rPr>
                        <a:t>사용자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Source Han Sans KR"/>
                          <a:sym typeface="Source Han Sans KR"/>
                        </a:rPr>
                        <a:t> </a:t>
                      </a:r>
                      <a:r>
                        <a:rPr lang="en-US" sz="1400" err="1">
                          <a:solidFill>
                            <a:srgbClr val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Source Han Sans KR"/>
                          <a:sym typeface="Source Han Sans KR"/>
                        </a:rPr>
                        <a:t>질문에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Source Han Sans KR"/>
                          <a:sym typeface="Source Han Sans KR"/>
                        </a:rPr>
                        <a:t> </a:t>
                      </a:r>
                      <a:r>
                        <a:rPr lang="en-US" sz="1400" err="1">
                          <a:solidFill>
                            <a:srgbClr val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Source Han Sans KR"/>
                          <a:sym typeface="Source Han Sans KR"/>
                        </a:rPr>
                        <a:t>대해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Source Han Sans KR"/>
                          <a:sym typeface="Source Han Sans KR"/>
                        </a:rPr>
                        <a:t> </a:t>
                      </a:r>
                      <a:r>
                        <a:rPr lang="en-US" sz="1400" err="1">
                          <a:solidFill>
                            <a:srgbClr val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Source Han Sans KR"/>
                          <a:sym typeface="Source Han Sans KR"/>
                        </a:rPr>
                        <a:t>적절한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Source Han Sans KR"/>
                          <a:sym typeface="Source Han Sans KR"/>
                        </a:rPr>
                        <a:t> </a:t>
                      </a:r>
                      <a:r>
                        <a:rPr lang="en-US" sz="1400" err="1">
                          <a:solidFill>
                            <a:srgbClr val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Source Han Sans KR"/>
                          <a:sym typeface="Source Han Sans KR"/>
                        </a:rPr>
                        <a:t>응답이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Source Han Sans KR"/>
                          <a:sym typeface="Source Han Sans KR"/>
                        </a:rPr>
                        <a:t> </a:t>
                      </a:r>
                      <a:r>
                        <a:rPr lang="en-US" sz="1400" err="1">
                          <a:solidFill>
                            <a:srgbClr val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Source Han Sans KR"/>
                          <a:sym typeface="Source Han Sans KR"/>
                        </a:rPr>
                        <a:t>반환되는지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Source Han Sans KR"/>
                          <a:sym typeface="Source Han Sans KR"/>
                        </a:rPr>
                        <a:t> </a:t>
                      </a:r>
                      <a:r>
                        <a:rPr lang="en-US" sz="1400" err="1">
                          <a:solidFill>
                            <a:srgbClr val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Source Han Sans KR"/>
                          <a:sym typeface="Source Han Sans KR"/>
                        </a:rPr>
                        <a:t>확인</a:t>
                      </a:r>
                      <a:endParaRPr lang="en-US" sz="900"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 marL="345440" lvl="1" indent="-172720" algn="l">
                        <a:lnSpc>
                          <a:spcPts val="2240"/>
                        </a:lnSpc>
                        <a:buFont typeface="Arial"/>
                        <a:buChar char="•"/>
                      </a:pPr>
                      <a:r>
                        <a:rPr lang="en-US" sz="1400" err="1">
                          <a:solidFill>
                            <a:srgbClr val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Source Han Sans KR"/>
                          <a:sym typeface="Source Han Sans KR"/>
                        </a:rPr>
                        <a:t>오타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Source Han Sans KR"/>
                          <a:sym typeface="Source Han Sans KR"/>
                        </a:rPr>
                        <a:t> </a:t>
                      </a:r>
                      <a:r>
                        <a:rPr lang="en-US" sz="1400" err="1">
                          <a:solidFill>
                            <a:srgbClr val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Source Han Sans KR"/>
                          <a:sym typeface="Source Han Sans KR"/>
                        </a:rPr>
                        <a:t>또는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Source Han Sans KR"/>
                          <a:sym typeface="Source Han Sans KR"/>
                        </a:rPr>
                        <a:t> </a:t>
                      </a:r>
                      <a:r>
                        <a:rPr lang="en-US" sz="1400" err="1">
                          <a:solidFill>
                            <a:srgbClr val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Source Han Sans KR"/>
                          <a:sym typeface="Source Han Sans KR"/>
                        </a:rPr>
                        <a:t>비정상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Source Han Sans KR"/>
                          <a:sym typeface="Source Han Sans KR"/>
                        </a:rPr>
                        <a:t> </a:t>
                      </a:r>
                      <a:r>
                        <a:rPr lang="en-US" sz="1400" err="1">
                          <a:solidFill>
                            <a:srgbClr val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Source Han Sans KR"/>
                          <a:sym typeface="Source Han Sans KR"/>
                        </a:rPr>
                        <a:t>입력에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Source Han Sans KR"/>
                          <a:sym typeface="Source Han Sans KR"/>
                        </a:rPr>
                        <a:t> </a:t>
                      </a:r>
                      <a:r>
                        <a:rPr lang="en-US" sz="1400" err="1">
                          <a:solidFill>
                            <a:srgbClr val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Source Han Sans KR"/>
                          <a:sym typeface="Source Han Sans KR"/>
                        </a:rPr>
                        <a:t>대해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Source Han Sans KR"/>
                          <a:sym typeface="Source Han Sans KR"/>
                        </a:rPr>
                        <a:t> </a:t>
                      </a:r>
                      <a:r>
                        <a:rPr lang="en-US" sz="1400" err="1">
                          <a:solidFill>
                            <a:srgbClr val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Source Han Sans KR"/>
                          <a:sym typeface="Source Han Sans KR"/>
                        </a:rPr>
                        <a:t>에러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Source Han Sans KR"/>
                          <a:sym typeface="Source Han Sans KR"/>
                        </a:rPr>
                        <a:t> </a:t>
                      </a:r>
                      <a:r>
                        <a:rPr lang="en-US" sz="1400" err="1">
                          <a:solidFill>
                            <a:srgbClr val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Source Han Sans KR"/>
                          <a:sym typeface="Source Han Sans KR"/>
                        </a:rPr>
                        <a:t>메시지가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Source Han Sans KR"/>
                          <a:sym typeface="Source Han Sans KR"/>
                        </a:rPr>
                        <a:t> </a:t>
                      </a:r>
                      <a:r>
                        <a:rPr lang="en-US" sz="1400" err="1">
                          <a:solidFill>
                            <a:srgbClr val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Source Han Sans KR"/>
                          <a:sym typeface="Source Han Sans KR"/>
                        </a:rPr>
                        <a:t>반환되는지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Source Han Sans KR"/>
                          <a:sym typeface="Source Han Sans KR"/>
                        </a:rPr>
                        <a:t> </a:t>
                      </a:r>
                      <a:r>
                        <a:rPr lang="en-US" sz="1400" err="1">
                          <a:solidFill>
                            <a:srgbClr val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Source Han Sans KR"/>
                          <a:sym typeface="Source Han Sans KR"/>
                        </a:rPr>
                        <a:t>확인</a:t>
                      </a:r>
                      <a:endParaRPr lang="en-US" sz="1400">
                        <a:solidFill>
                          <a:srgbClr val="0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  <a:cs typeface="Source Han Sans KR"/>
                        <a:sym typeface="Source Han Sans KR"/>
                      </a:endParaRPr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0375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+mj-lt"/>
                          <a:ea typeface="+mj-ea"/>
                          <a:cs typeface="Source Han Sans KR"/>
                          <a:sym typeface="Source Han Sans KR"/>
                        </a:rPr>
                        <a:t>Notice Scrap</a:t>
                      </a:r>
                      <a:endParaRPr lang="en-US" sz="1600">
                        <a:latin typeface="+mj-lt"/>
                        <a:ea typeface="+mj-ea"/>
                      </a:endParaRPr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5440" lvl="1" indent="-172720" algn="l">
                        <a:lnSpc>
                          <a:spcPts val="22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Source Han Sans KR"/>
                          <a:sym typeface="Source Han Sans KR"/>
                        </a:rPr>
                        <a:t>스크랩 버튼 클릭 시 공지사항이 제대로 저장되는지 확인</a:t>
                      </a:r>
                      <a:endParaRPr lang="en-US" sz="900"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 marL="345440" lvl="1" indent="-172720" algn="l">
                        <a:lnSpc>
                          <a:spcPts val="2240"/>
                        </a:lnSpc>
                        <a:buFont typeface="Arial"/>
                        <a:buChar char="•"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  <a:cs typeface="Source Han Sans KR"/>
                          <a:sym typeface="Source Han Sans KR"/>
                        </a:rPr>
                        <a:t>스크랩 해제 시 공지사항 삭제 여부 확인</a:t>
                      </a:r>
                    </a:p>
                    <a:p>
                      <a:pPr marL="345440" lvl="1" indent="-172720" algn="l">
                        <a:lnSpc>
                          <a:spcPts val="2240"/>
                        </a:lnSpc>
                        <a:buFont typeface="Arial"/>
                        <a:buChar char="•"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나눔바른고딕 Light" panose="020B0603020101020101" pitchFamily="50" charset="-127"/>
                          <a:ea typeface="나눔바른고딕 Light"/>
                          <a:cs typeface="Source Han Sans KR"/>
                          <a:sym typeface="Source Han Sans KR"/>
                        </a:rPr>
                        <a:t>저장된 스크랩 공지사항이 데이터베이스에 정확히 저장되는지 확인</a:t>
                      </a:r>
                    </a:p>
                    <a:p>
                      <a:pPr marL="345440" lvl="1" indent="-172720" algn="l">
                        <a:lnSpc>
                          <a:spcPts val="2240"/>
                        </a:lnSpc>
                        <a:buFont typeface="Arial"/>
                        <a:buChar char="•"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나눔바른고딕 Light" panose="020B0603020101020101" pitchFamily="50" charset="-127"/>
                          <a:ea typeface="나눔바른고딕 Light"/>
                          <a:cs typeface="Source Han Sans KR"/>
                          <a:sym typeface="Source Han Sans KR"/>
                        </a:rPr>
                        <a:t>정렬이 정상적으로 작동하는지 확인</a:t>
                      </a:r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433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+mj-lt"/>
                          <a:ea typeface="+mj-ea"/>
                          <a:cs typeface="Source Han Sans KR"/>
                          <a:sym typeface="Source Han Sans KR"/>
                        </a:rPr>
                        <a:t>Keyword Filtering</a:t>
                      </a:r>
                      <a:endParaRPr lang="en-US" sz="1600">
                        <a:latin typeface="+mj-lt"/>
                        <a:ea typeface="+mj-ea"/>
                      </a:endParaRPr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5440" lvl="1" indent="-172720" algn="l">
                        <a:lnSpc>
                          <a:spcPts val="22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나눔바른고딕 Light" panose="020B0603020101020101" pitchFamily="50" charset="-127"/>
                          <a:ea typeface="나눔바른고딕 Light"/>
                          <a:cs typeface="Source Han Sans KR"/>
                          <a:sym typeface="Source Han Sans KR"/>
                        </a:rPr>
                        <a:t>사용자가 등록한 키워드로 필터링이 정확히 적용되는지 확인</a:t>
                      </a:r>
                      <a:endParaRPr lang="en-US" sz="900">
                        <a:latin typeface="나눔바른고딕 Light" panose="020B0603020101020101" pitchFamily="50" charset="-127"/>
                        <a:ea typeface="나눔바른고딕 Light"/>
                      </a:endParaRPr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0367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+mj-lt"/>
                          <a:ea typeface="+mj-ea"/>
                          <a:cs typeface="Source Han Sans KR"/>
                          <a:sym typeface="Source Han Sans KR"/>
                        </a:rPr>
                        <a:t>UI Button</a:t>
                      </a:r>
                      <a:endParaRPr lang="en-US" sz="1600">
                        <a:latin typeface="+mj-lt"/>
                        <a:ea typeface="+mj-ea"/>
                      </a:endParaRPr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4805" lvl="1" indent="-172085" algn="l">
                        <a:lnSpc>
                          <a:spcPts val="223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나눔바른고딕 Light" panose="020B0603020101020101" pitchFamily="50" charset="-127"/>
                          <a:ea typeface="나눔바른고딕 Light"/>
                          <a:cs typeface="Source Han Sans KR"/>
                          <a:sym typeface="Source Han Sans KR"/>
                        </a:rPr>
                        <a:t>각 </a:t>
                      </a:r>
                      <a:r>
                        <a:rPr lang="en-US" sz="1400" err="1">
                          <a:solidFill>
                            <a:srgbClr val="000000"/>
                          </a:solidFill>
                          <a:latin typeface="나눔바른고딕 Light" panose="020B0603020101020101" pitchFamily="50" charset="-127"/>
                          <a:ea typeface="나눔바른고딕 Light"/>
                          <a:cs typeface="Source Han Sans KR"/>
                          <a:sym typeface="Source Han Sans KR"/>
                        </a:rPr>
                        <a:t>버튼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나눔바른고딕 Light" panose="020B0603020101020101" pitchFamily="50" charset="-127"/>
                          <a:ea typeface="나눔바른고딕 Light"/>
                          <a:cs typeface="Source Han Sans KR"/>
                          <a:sym typeface="Source Han Sans KR"/>
                        </a:rPr>
                        <a:t>(예: "</a:t>
                      </a:r>
                      <a:r>
                        <a:rPr lang="en-US" sz="1400" err="1">
                          <a:solidFill>
                            <a:srgbClr val="000000"/>
                          </a:solidFill>
                          <a:latin typeface="나눔바른고딕 Light" panose="020B0603020101020101" pitchFamily="50" charset="-127"/>
                          <a:ea typeface="나눔바른고딕 Light"/>
                          <a:cs typeface="Source Han Sans KR"/>
                          <a:sym typeface="Source Han Sans KR"/>
                        </a:rPr>
                        <a:t>스크랩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나눔바른고딕 Light" panose="020B0603020101020101" pitchFamily="50" charset="-127"/>
                          <a:ea typeface="나눔바른고딕 Light"/>
                          <a:cs typeface="Source Han Sans KR"/>
                          <a:sym typeface="Source Han Sans KR"/>
                        </a:rPr>
                        <a:t>", "</a:t>
                      </a:r>
                      <a:r>
                        <a:rPr lang="en-US" sz="1400" err="1">
                          <a:solidFill>
                            <a:srgbClr val="000000"/>
                          </a:solidFill>
                          <a:latin typeface="나눔바른고딕 Light" panose="020B0603020101020101" pitchFamily="50" charset="-127"/>
                          <a:ea typeface="나눔바른고딕 Light"/>
                          <a:cs typeface="Source Han Sans KR"/>
                          <a:sym typeface="Source Han Sans KR"/>
                        </a:rPr>
                        <a:t>저장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나눔바른고딕 Light" panose="020B0603020101020101" pitchFamily="50" charset="-127"/>
                          <a:ea typeface="나눔바른고딕 Light"/>
                          <a:cs typeface="Source Han Sans KR"/>
                          <a:sym typeface="Source Han Sans KR"/>
                        </a:rPr>
                        <a:t>") </a:t>
                      </a:r>
                      <a:r>
                        <a:rPr lang="en-US" sz="1400" err="1">
                          <a:solidFill>
                            <a:srgbClr val="000000"/>
                          </a:solidFill>
                          <a:latin typeface="나눔바른고딕 Light" panose="020B0603020101020101" pitchFamily="50" charset="-127"/>
                          <a:ea typeface="나눔바른고딕 Light"/>
                          <a:cs typeface="Source Han Sans KR"/>
                          <a:sym typeface="Source Han Sans KR"/>
                        </a:rPr>
                        <a:t>클릭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나눔바른고딕 Light" panose="020B0603020101020101" pitchFamily="50" charset="-127"/>
                          <a:ea typeface="나눔바른고딕 Light"/>
                          <a:cs typeface="Source Han Sans KR"/>
                          <a:sym typeface="Source Han Sans KR"/>
                        </a:rPr>
                        <a:t> 시 </a:t>
                      </a:r>
                      <a:r>
                        <a:rPr lang="en-US" sz="1400" err="1">
                          <a:solidFill>
                            <a:srgbClr val="000000"/>
                          </a:solidFill>
                          <a:latin typeface="나눔바른고딕 Light" panose="020B0603020101020101" pitchFamily="50" charset="-127"/>
                          <a:ea typeface="나눔바른고딕 Light"/>
                          <a:cs typeface="Source Han Sans KR"/>
                          <a:sym typeface="Source Han Sans KR"/>
                        </a:rPr>
                        <a:t>올바른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나눔바른고딕 Light" panose="020B0603020101020101" pitchFamily="50" charset="-127"/>
                          <a:ea typeface="나눔바른고딕 Light"/>
                          <a:cs typeface="Source Han Sans KR"/>
                          <a:sym typeface="Source Han Sans KR"/>
                        </a:rPr>
                        <a:t> </a:t>
                      </a:r>
                      <a:r>
                        <a:rPr lang="en-US" sz="1400" err="1">
                          <a:solidFill>
                            <a:srgbClr val="000000"/>
                          </a:solidFill>
                          <a:latin typeface="나눔바른고딕 Light" panose="020B0603020101020101" pitchFamily="50" charset="-127"/>
                          <a:ea typeface="나눔바른고딕 Light"/>
                          <a:cs typeface="Source Han Sans KR"/>
                          <a:sym typeface="Source Han Sans KR"/>
                        </a:rPr>
                        <a:t>동작을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나눔바른고딕 Light" panose="020B0603020101020101" pitchFamily="50" charset="-127"/>
                          <a:ea typeface="나눔바른고딕 Light"/>
                          <a:cs typeface="Source Han Sans KR"/>
                          <a:sym typeface="Source Han Sans KR"/>
                        </a:rPr>
                        <a:t> </a:t>
                      </a:r>
                      <a:r>
                        <a:rPr lang="en-US" sz="1400" err="1">
                          <a:solidFill>
                            <a:srgbClr val="000000"/>
                          </a:solidFill>
                          <a:latin typeface="나눔바른고딕 Light" panose="020B0603020101020101" pitchFamily="50" charset="-127"/>
                          <a:ea typeface="나눔바른고딕 Light"/>
                          <a:cs typeface="Source Han Sans KR"/>
                          <a:sym typeface="Source Han Sans KR"/>
                        </a:rPr>
                        <a:t>수행하는지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나눔바른고딕 Light" panose="020B0603020101020101" pitchFamily="50" charset="-127"/>
                          <a:ea typeface="나눔바른고딕 Light"/>
                          <a:cs typeface="Source Han Sans KR"/>
                          <a:sym typeface="Source Han Sans KR"/>
                        </a:rPr>
                        <a:t> </a:t>
                      </a:r>
                      <a:r>
                        <a:rPr lang="en-US" sz="1400" err="1">
                          <a:solidFill>
                            <a:srgbClr val="000000"/>
                          </a:solidFill>
                          <a:latin typeface="나눔바른고딕 Light" panose="020B0603020101020101" pitchFamily="50" charset="-127"/>
                          <a:ea typeface="나눔바른고딕 Light"/>
                          <a:cs typeface="Source Han Sans KR"/>
                          <a:sym typeface="Source Han Sans KR"/>
                        </a:rPr>
                        <a:t>확인</a:t>
                      </a:r>
                      <a:endParaRPr lang="en-US" sz="900">
                        <a:latin typeface="나눔바른고딕 Light" panose="020B0603020101020101" pitchFamily="50" charset="-127"/>
                        <a:ea typeface="나눔바른고딕 Light"/>
                      </a:endParaRPr>
                    </a:p>
                    <a:p>
                      <a:pPr marL="344805" lvl="1" indent="-172085" algn="l">
                        <a:lnSpc>
                          <a:spcPts val="2239"/>
                        </a:lnSpc>
                        <a:buFont typeface="Arial"/>
                        <a:buChar char="•"/>
                      </a:pPr>
                      <a:r>
                        <a:rPr lang="en-US" sz="1400" err="1">
                          <a:solidFill>
                            <a:srgbClr val="000000"/>
                          </a:solidFill>
                          <a:latin typeface="나눔바른고딕 Light" panose="020B0603020101020101" pitchFamily="50" charset="-127"/>
                          <a:ea typeface="나눔바른고딕 Light"/>
                          <a:cs typeface="Source Han Sans KR"/>
                          <a:sym typeface="Source Han Sans KR"/>
                        </a:rPr>
                        <a:t>비활성화된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나눔바른고딕 Light" panose="020B0603020101020101" pitchFamily="50" charset="-127"/>
                          <a:ea typeface="나눔바른고딕 Light"/>
                          <a:cs typeface="Source Han Sans KR"/>
                          <a:sym typeface="Source Han Sans KR"/>
                        </a:rPr>
                        <a:t> </a:t>
                      </a:r>
                      <a:r>
                        <a:rPr lang="en-US" sz="1400" err="1">
                          <a:solidFill>
                            <a:srgbClr val="000000"/>
                          </a:solidFill>
                          <a:latin typeface="나눔바른고딕 Light" panose="020B0603020101020101" pitchFamily="50" charset="-127"/>
                          <a:ea typeface="나눔바른고딕 Light"/>
                          <a:cs typeface="Source Han Sans KR"/>
                          <a:sym typeface="Source Han Sans KR"/>
                        </a:rPr>
                        <a:t>버튼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나눔바른고딕 Light" panose="020B0603020101020101" pitchFamily="50" charset="-127"/>
                          <a:ea typeface="나눔바른고딕 Light"/>
                          <a:cs typeface="Source Han Sans KR"/>
                          <a:sym typeface="Source Han Sans KR"/>
                        </a:rPr>
                        <a:t> </a:t>
                      </a:r>
                      <a:r>
                        <a:rPr lang="en-US" sz="1400" err="1">
                          <a:solidFill>
                            <a:srgbClr val="000000"/>
                          </a:solidFill>
                          <a:latin typeface="나눔바른고딕 Light" panose="020B0603020101020101" pitchFamily="50" charset="-127"/>
                          <a:ea typeface="나눔바른고딕 Light"/>
                          <a:cs typeface="Source Han Sans KR"/>
                          <a:sym typeface="Source Han Sans KR"/>
                        </a:rPr>
                        <a:t>클릭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나눔바른고딕 Light" panose="020B0603020101020101" pitchFamily="50" charset="-127"/>
                          <a:ea typeface="나눔바른고딕 Light"/>
                          <a:cs typeface="Source Han Sans KR"/>
                          <a:sym typeface="Source Han Sans KR"/>
                        </a:rPr>
                        <a:t> 시 </a:t>
                      </a:r>
                      <a:r>
                        <a:rPr lang="en-US" sz="1400" err="1">
                          <a:solidFill>
                            <a:srgbClr val="000000"/>
                          </a:solidFill>
                          <a:latin typeface="나눔바른고딕 Light" panose="020B0603020101020101" pitchFamily="50" charset="-127"/>
                          <a:ea typeface="나눔바른고딕 Light"/>
                          <a:cs typeface="Source Han Sans KR"/>
                          <a:sym typeface="Source Han Sans KR"/>
                        </a:rPr>
                        <a:t>동작이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나눔바른고딕 Light" panose="020B0603020101020101" pitchFamily="50" charset="-127"/>
                          <a:ea typeface="나눔바른고딕 Light"/>
                          <a:cs typeface="Source Han Sans KR"/>
                          <a:sym typeface="Source Han Sans KR"/>
                        </a:rPr>
                        <a:t> </a:t>
                      </a:r>
                      <a:r>
                        <a:rPr lang="en-US" sz="1400" err="1">
                          <a:solidFill>
                            <a:srgbClr val="000000"/>
                          </a:solidFill>
                          <a:latin typeface="나눔바른고딕 Light" panose="020B0603020101020101" pitchFamily="50" charset="-127"/>
                          <a:ea typeface="나눔바른고딕 Light"/>
                          <a:cs typeface="Source Han Sans KR"/>
                          <a:sym typeface="Source Han Sans KR"/>
                        </a:rPr>
                        <a:t>없는지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나눔바른고딕 Light" panose="020B0603020101020101" pitchFamily="50" charset="-127"/>
                          <a:ea typeface="나눔바른고딕 Light"/>
                          <a:cs typeface="Source Han Sans KR"/>
                          <a:sym typeface="Source Han Sans KR"/>
                        </a:rPr>
                        <a:t> </a:t>
                      </a:r>
                      <a:r>
                        <a:rPr lang="en-US" sz="1400" err="1">
                          <a:solidFill>
                            <a:srgbClr val="000000"/>
                          </a:solidFill>
                          <a:latin typeface="나눔바른고딕 Light" panose="020B0603020101020101" pitchFamily="50" charset="-127"/>
                          <a:ea typeface="나눔바른고딕 Light"/>
                          <a:cs typeface="Source Han Sans KR"/>
                          <a:sym typeface="Source Han Sans KR"/>
                        </a:rPr>
                        <a:t>확인</a:t>
                      </a:r>
                      <a:endParaRPr lang="en-US" sz="1400">
                        <a:solidFill>
                          <a:srgbClr val="000000"/>
                        </a:solidFill>
                        <a:latin typeface="나눔바른고딕 Light" panose="020B0603020101020101" pitchFamily="50" charset="-127"/>
                        <a:ea typeface="나눔바른고딕 Light"/>
                        <a:cs typeface="Source Han Sans KR"/>
                        <a:sym typeface="Source Han Sans KR"/>
                      </a:endParaRPr>
                    </a:p>
                  </a:txBody>
                  <a:tcPr marL="127000" marR="127000" marT="127000" marB="1270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615889" y="510047"/>
            <a:ext cx="2335847" cy="281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333"/>
              </a:lnSpc>
              <a:spcBef>
                <a:spcPct val="0"/>
              </a:spcBef>
            </a:pPr>
            <a:r>
              <a:rPr lang="en-US" sz="1666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 Test-Frontend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56F04193-050E-86FB-D280-28969AA4C587}"/>
              </a:ext>
            </a:extLst>
          </p:cNvPr>
          <p:cNvSpPr/>
          <p:nvPr/>
        </p:nvSpPr>
        <p:spPr>
          <a:xfrm flipV="1">
            <a:off x="595795" y="898044"/>
            <a:ext cx="1691177" cy="5562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222747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D58A6-C892-1604-D058-9E3C3F5EB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0B02908F-52C8-CAAD-319C-B1BD374A8118}"/>
              </a:ext>
            </a:extLst>
          </p:cNvPr>
          <p:cNvSpPr txBox="1"/>
          <p:nvPr/>
        </p:nvSpPr>
        <p:spPr>
          <a:xfrm>
            <a:off x="578413" y="510047"/>
            <a:ext cx="2466927" cy="275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33"/>
              </a:lnSpc>
              <a:spcBef>
                <a:spcPct val="0"/>
              </a:spcBef>
            </a:pPr>
            <a:r>
              <a:rPr lang="en-US" sz="16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Test-Backend</a:t>
            </a:r>
            <a:endParaRPr lang="en-US" sz="1633" b="1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C1AFCE-F7DF-DDC0-502E-6226ACF73B44}"/>
              </a:ext>
            </a:extLst>
          </p:cNvPr>
          <p:cNvSpPr txBox="1"/>
          <p:nvPr/>
        </p:nvSpPr>
        <p:spPr>
          <a:xfrm>
            <a:off x="573547" y="1051609"/>
            <a:ext cx="8280793" cy="2928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+mj-ea"/>
                <a:ea typeface="+mj-ea"/>
              </a:rPr>
              <a:t>Finetuned-Kr-SBERT-notice</a:t>
            </a:r>
            <a:endParaRPr lang="ko-KR" altLang="en-US" sz="160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한국어 기반의 </a:t>
            </a:r>
            <a:r>
              <a:rPr lang="en-US" altLang="ko-KR" sz="1400">
                <a:latin typeface="+mn-ea"/>
              </a:rPr>
              <a:t>Sentence Bert </a:t>
            </a:r>
            <a:r>
              <a:rPr lang="ko-KR" altLang="en-US" sz="1400">
                <a:latin typeface="+mn-ea"/>
              </a:rPr>
              <a:t>구조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한국어 문장 데이터 셋으로 미리 </a:t>
            </a:r>
            <a:r>
              <a:rPr lang="en-US" altLang="ko-KR" sz="1400">
                <a:latin typeface="+mn-ea"/>
              </a:rPr>
              <a:t>Fine-tuning </a:t>
            </a:r>
            <a:r>
              <a:rPr lang="ko-KR" altLang="en-US" sz="1400">
                <a:latin typeface="+mn-ea"/>
              </a:rPr>
              <a:t>되어 있음</a:t>
            </a:r>
            <a:endParaRPr lang="en-US" altLang="ko-KR" sz="140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사용 목적에 맞게 정의된 질문과 매핑 키워드 및 가중치를 부여</a:t>
            </a:r>
            <a:endParaRPr lang="en-US" altLang="ko-KR" sz="140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j-ea"/>
                <a:ea typeface="+mj-ea"/>
              </a:rPr>
              <a:t>학습 데이터 생산</a:t>
            </a:r>
            <a:endParaRPr lang="en-US" altLang="ko-KR" sz="1400">
              <a:latin typeface="+mj-ea"/>
              <a:ea typeface="+mj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기본 텍스트와 키워드를 비교하는 키워드 기반 유사도</a:t>
            </a:r>
            <a:endParaRPr lang="en-US" altLang="ko-KR" sz="1400">
              <a:latin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사전 정의 데이터셋과 공지사항 간 유사도 계산하여 생산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일정 </a:t>
            </a:r>
            <a:r>
              <a:rPr lang="en-US" altLang="ko-KR" sz="1400">
                <a:latin typeface="+mn-ea"/>
              </a:rPr>
              <a:t>score </a:t>
            </a:r>
            <a:r>
              <a:rPr lang="ko-KR" altLang="en-US" sz="1400">
                <a:latin typeface="+mn-ea"/>
              </a:rPr>
              <a:t>이상</a:t>
            </a:r>
            <a:r>
              <a:rPr lang="en-US" altLang="ko-KR" sz="1400">
                <a:latin typeface="+mn-ea"/>
              </a:rPr>
              <a:t>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제목 기반 </a:t>
            </a:r>
            <a:r>
              <a:rPr lang="en-US" altLang="ko-KR" sz="1400">
                <a:latin typeface="+mn-ea"/>
              </a:rPr>
              <a:t>+ </a:t>
            </a:r>
            <a:r>
              <a:rPr lang="ko-KR" altLang="en-US" sz="1400">
                <a:latin typeface="+mn-ea"/>
              </a:rPr>
              <a:t>동일 카테고리 내 연속된 공지사항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시간 순서에 따른 공지사항</a:t>
            </a:r>
            <a:r>
              <a:rPr lang="en-US" altLang="ko-KR" sz="1400">
                <a:latin typeface="+mn-ea"/>
              </a:rPr>
              <a:t>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다른 카테고리 무작위 공지사항 두 개 선택하여 유사도 낮은 학습 데이터에 포함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591F221-3091-5701-27D3-8DF6ACFB8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950" y="4674562"/>
            <a:ext cx="6010276" cy="1656679"/>
          </a:xfrm>
          <a:prstGeom prst="rect">
            <a:avLst/>
          </a:prstGeom>
        </p:spPr>
      </p:pic>
      <p:pic>
        <p:nvPicPr>
          <p:cNvPr id="15" name="그림 14" descr="텍스트, 스크린샷, 컴퓨터, 디스플레이이(가) 표시된 사진&#10;&#10;자동 생성된 설명">
            <a:extLst>
              <a:ext uri="{FF2B5EF4-FFF2-40B4-BE49-F238E27FC236}">
                <a16:creationId xmlns:a16="http://schemas.microsoft.com/office/drawing/2014/main" id="{8B4AF887-90E2-6BA2-2D31-016952C68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4" y="4249885"/>
            <a:ext cx="5440310" cy="2462197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D90A0AFC-6EFA-2A76-33F7-27CD8AC183E4}"/>
              </a:ext>
            </a:extLst>
          </p:cNvPr>
          <p:cNvSpPr/>
          <p:nvPr/>
        </p:nvSpPr>
        <p:spPr>
          <a:xfrm flipV="1">
            <a:off x="595795" y="898044"/>
            <a:ext cx="1691177" cy="5562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7869134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53338-B54A-848B-890D-77531F555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1C805056-9E79-5F8A-D136-970D95853378}"/>
              </a:ext>
            </a:extLst>
          </p:cNvPr>
          <p:cNvSpPr txBox="1"/>
          <p:nvPr/>
        </p:nvSpPr>
        <p:spPr>
          <a:xfrm>
            <a:off x="578413" y="510047"/>
            <a:ext cx="2383420" cy="275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33"/>
              </a:lnSpc>
              <a:spcBef>
                <a:spcPct val="0"/>
              </a:spcBef>
            </a:pPr>
            <a:r>
              <a:rPr lang="en-US" altLang="ko-KR" sz="16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Test-Backend</a:t>
            </a:r>
            <a:endParaRPr lang="en-US" altLang="ko-KR" sz="1633" b="1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3E2344-51C5-2AEB-E92A-6BDC125B2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47" y="4550842"/>
            <a:ext cx="4807389" cy="12837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A24AFB8-8420-2051-C0C7-C2FC47535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108" y="3531594"/>
            <a:ext cx="5930329" cy="31195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B4518C-8295-1017-64EA-F72BE7670769}"/>
              </a:ext>
            </a:extLst>
          </p:cNvPr>
          <p:cNvSpPr txBox="1"/>
          <p:nvPr/>
        </p:nvSpPr>
        <p:spPr>
          <a:xfrm>
            <a:off x="573547" y="1232584"/>
            <a:ext cx="10166437" cy="2137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+mj-ea"/>
                <a:ea typeface="+mj-ea"/>
              </a:rPr>
              <a:t>Webpage Crawler + Vector Embedding + Notice Matching(with </a:t>
            </a:r>
            <a:r>
              <a:rPr lang="en-US" altLang="ko-KR" sz="2400" err="1">
                <a:latin typeface="+mj-ea"/>
                <a:ea typeface="+mj-ea"/>
              </a:rPr>
              <a:t>pytest</a:t>
            </a:r>
            <a:r>
              <a:rPr lang="en-US" altLang="ko-KR" sz="2400">
                <a:latin typeface="+mj-ea"/>
                <a:ea typeface="+mj-ea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+mn-ea"/>
              </a:rPr>
              <a:t>웹 </a:t>
            </a:r>
            <a:r>
              <a:rPr lang="ko-KR" altLang="en-US" sz="1600" err="1">
                <a:latin typeface="+mn-ea"/>
              </a:rPr>
              <a:t>크롤링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&amp;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Vector Embedding test(10/1 ~ 11/15)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+mn-ea"/>
              </a:rPr>
              <a:t>평균 </a:t>
            </a:r>
            <a:r>
              <a:rPr lang="en-US" altLang="ko-KR" sz="1600">
                <a:latin typeface="+mn-ea"/>
              </a:rPr>
              <a:t>response time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+mn-ea"/>
              </a:rPr>
              <a:t>동일 </a:t>
            </a:r>
            <a:r>
              <a:rPr lang="en-US" altLang="ko-KR" sz="1600">
                <a:latin typeface="+mn-ea"/>
              </a:rPr>
              <a:t>text</a:t>
            </a:r>
            <a:r>
              <a:rPr lang="ko-KR" altLang="en-US" sz="1600">
                <a:latin typeface="+mn-ea"/>
              </a:rPr>
              <a:t>에 대한 </a:t>
            </a:r>
            <a:r>
              <a:rPr lang="ko-KR" altLang="en-US" sz="1600" err="1">
                <a:latin typeface="+mn-ea"/>
              </a:rPr>
              <a:t>임베딩의</a:t>
            </a:r>
            <a:r>
              <a:rPr lang="ko-KR" altLang="en-US" sz="1600">
                <a:latin typeface="+mn-ea"/>
              </a:rPr>
              <a:t> 오차가 </a:t>
            </a:r>
            <a:r>
              <a:rPr lang="en-US" altLang="ko-KR" sz="1600">
                <a:latin typeface="+mn-ea"/>
              </a:rPr>
              <a:t>1% </a:t>
            </a:r>
            <a:r>
              <a:rPr lang="ko-KR" altLang="en-US" sz="1600">
                <a:latin typeface="+mn-ea"/>
              </a:rPr>
              <a:t>이내</a:t>
            </a:r>
            <a:endParaRPr lang="en-US" altLang="ko-KR" sz="160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+mn-ea"/>
              </a:rPr>
              <a:t>인덱스 구조</a:t>
            </a:r>
            <a:r>
              <a:rPr lang="en-US" altLang="ko-KR" sz="1600">
                <a:latin typeface="+mn-ea"/>
              </a:rPr>
              <a:t>(dimension,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score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…) </a:t>
            </a:r>
            <a:r>
              <a:rPr lang="ko-KR" altLang="en-US" sz="1600">
                <a:latin typeface="+mn-ea"/>
              </a:rPr>
              <a:t>일관성 유지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22F3BBFB-CB6B-701B-84E6-A4804BD0295A}"/>
              </a:ext>
            </a:extLst>
          </p:cNvPr>
          <p:cNvSpPr/>
          <p:nvPr/>
        </p:nvSpPr>
        <p:spPr>
          <a:xfrm flipV="1">
            <a:off x="595795" y="898044"/>
            <a:ext cx="1691177" cy="5562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438790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C0937-B3FA-BDAB-6DD5-CA874CF34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C9F53CF9-D16A-E366-98A6-3A24E0E41C95}"/>
              </a:ext>
            </a:extLst>
          </p:cNvPr>
          <p:cNvSpPr txBox="1"/>
          <p:nvPr/>
        </p:nvSpPr>
        <p:spPr>
          <a:xfrm>
            <a:off x="578413" y="510047"/>
            <a:ext cx="2383420" cy="275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33"/>
              </a:lnSpc>
              <a:spcBef>
                <a:spcPct val="0"/>
              </a:spcBef>
            </a:pPr>
            <a:r>
              <a:rPr lang="en-US" altLang="ko-KR" sz="16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Test-Backend</a:t>
            </a:r>
            <a:endParaRPr lang="en-US" altLang="ko-KR" sz="1633" b="1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126A0-6A98-2C56-271F-6508DE9B12BA}"/>
              </a:ext>
            </a:extLst>
          </p:cNvPr>
          <p:cNvSpPr txBox="1"/>
          <p:nvPr/>
        </p:nvSpPr>
        <p:spPr>
          <a:xfrm>
            <a:off x="573547" y="1232584"/>
            <a:ext cx="7380482" cy="2599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+mj-ea"/>
                <a:ea typeface="+mj-ea"/>
              </a:rPr>
              <a:t>Flask Backend Code test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>
              <a:latin typeface="+mj-ea"/>
              <a:ea typeface="+mj-ea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+mn-ea"/>
                <a:hlinkClick r:id="rId2"/>
              </a:rPr>
              <a:t>Flask </a:t>
            </a:r>
            <a:r>
              <a:rPr lang="ko-KR" altLang="en-US" sz="1600">
                <a:latin typeface="+mn-ea"/>
                <a:hlinkClick r:id="rId2"/>
              </a:rPr>
              <a:t>관련 문서</a:t>
            </a:r>
            <a:r>
              <a:rPr lang="ko-KR" altLang="en-US" sz="1600">
                <a:latin typeface="+mn-ea"/>
              </a:rPr>
              <a:t>를 참고하여 </a:t>
            </a:r>
            <a:r>
              <a:rPr lang="en-US" altLang="ko-KR" sz="1600">
                <a:latin typeface="+mn-ea"/>
              </a:rPr>
              <a:t>Backend Unit test </a:t>
            </a:r>
            <a:r>
              <a:rPr lang="ko-KR" altLang="en-US" sz="1600">
                <a:latin typeface="+mn-ea"/>
              </a:rPr>
              <a:t>진행</a:t>
            </a:r>
            <a:endParaRPr lang="en-US" altLang="ko-KR" sz="1600">
              <a:latin typeface="+mn-ea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+mn-ea"/>
              </a:rPr>
              <a:t>Flask test client</a:t>
            </a:r>
            <a:r>
              <a:rPr lang="ko-KR" altLang="en-US" sz="1600">
                <a:latin typeface="+mn-ea"/>
              </a:rPr>
              <a:t>를 생성해 </a:t>
            </a:r>
            <a:r>
              <a:rPr lang="en-US" altLang="ko-KR" sz="1600">
                <a:latin typeface="+mn-ea"/>
              </a:rPr>
              <a:t>HTTP request</a:t>
            </a:r>
            <a:r>
              <a:rPr lang="ko-KR" altLang="en-US" sz="1600">
                <a:latin typeface="+mn-ea"/>
              </a:rPr>
              <a:t>를 시뮬레이션</a:t>
            </a:r>
            <a:r>
              <a:rPr lang="en-US" altLang="ko-KR" sz="1600">
                <a:latin typeface="+mn-ea"/>
              </a:rPr>
              <a:t>, response </a:t>
            </a:r>
            <a:r>
              <a:rPr lang="ko-KR" altLang="en-US" sz="1600">
                <a:latin typeface="+mn-ea"/>
              </a:rPr>
              <a:t>검증</a:t>
            </a:r>
            <a:endParaRPr lang="en-US" altLang="ko-KR" sz="1600">
              <a:latin typeface="+mn-ea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+mn-ea"/>
              </a:rPr>
              <a:t>각 </a:t>
            </a:r>
            <a:r>
              <a:rPr lang="en-US" altLang="ko-KR" sz="1600">
                <a:latin typeface="+mn-ea"/>
              </a:rPr>
              <a:t>API </a:t>
            </a:r>
            <a:r>
              <a:rPr lang="ko-KR" altLang="en-US" sz="1600">
                <a:latin typeface="+mn-ea"/>
              </a:rPr>
              <a:t>별로 </a:t>
            </a:r>
            <a:r>
              <a:rPr lang="en-US" altLang="ko-KR" sz="1600" err="1">
                <a:latin typeface="+mn-ea"/>
              </a:rPr>
              <a:t>test_wrong_parameter</a:t>
            </a:r>
            <a:r>
              <a:rPr lang="en-US" altLang="ko-KR" sz="1600">
                <a:latin typeface="+mn-ea"/>
              </a:rPr>
              <a:t>, </a:t>
            </a:r>
            <a:r>
              <a:rPr lang="en-US" altLang="ko-KR" sz="1600" err="1">
                <a:latin typeface="+mn-ea"/>
              </a:rPr>
              <a:t>test_wrong_result</a:t>
            </a:r>
            <a:r>
              <a:rPr lang="en-US" altLang="ko-KR" sz="1600">
                <a:latin typeface="+mn-ea"/>
              </a:rPr>
              <a:t> </a:t>
            </a:r>
            <a:r>
              <a:rPr lang="ko-KR" altLang="en-US" sz="1600">
                <a:latin typeface="+mn-ea"/>
              </a:rPr>
              <a:t>테스트 진행</a:t>
            </a:r>
            <a:endParaRPr lang="en-US" altLang="ko-KR" sz="1600">
              <a:latin typeface="+mn-ea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+mn-ea"/>
              </a:rPr>
              <a:t>모든 </a:t>
            </a:r>
            <a:r>
              <a:rPr lang="en-US" altLang="ko-KR" sz="1600">
                <a:latin typeface="+mn-ea"/>
              </a:rPr>
              <a:t>API request</a:t>
            </a:r>
            <a:r>
              <a:rPr lang="ko-KR" altLang="en-US" sz="1600">
                <a:latin typeface="+mn-ea"/>
              </a:rPr>
              <a:t>와 </a:t>
            </a:r>
            <a:r>
              <a:rPr lang="en-US" altLang="ko-KR" sz="1600">
                <a:latin typeface="+mn-ea"/>
              </a:rPr>
              <a:t>return</a:t>
            </a:r>
            <a:r>
              <a:rPr lang="ko-KR" altLang="en-US" sz="1600">
                <a:latin typeface="+mn-ea"/>
              </a:rPr>
              <a:t>에 대해 각 테스트를 통과함</a:t>
            </a:r>
            <a:endParaRPr lang="en-US" altLang="ko-KR" sz="1600">
              <a:latin typeface="+mn-ea"/>
            </a:endParaRPr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C777F1C-EC71-8AB9-B2FC-B8CDF1D37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602" y="4295890"/>
            <a:ext cx="8293168" cy="2045961"/>
          </a:xfrm>
          <a:prstGeom prst="rect">
            <a:avLst/>
          </a:prstGeom>
        </p:spPr>
      </p:pic>
      <p:sp>
        <p:nvSpPr>
          <p:cNvPr id="6" name="AutoShape 2">
            <a:extLst>
              <a:ext uri="{FF2B5EF4-FFF2-40B4-BE49-F238E27FC236}">
                <a16:creationId xmlns:a16="http://schemas.microsoft.com/office/drawing/2014/main" id="{B6DB666F-8B51-29C9-8928-FBDCDBF77A85}"/>
              </a:ext>
            </a:extLst>
          </p:cNvPr>
          <p:cNvSpPr/>
          <p:nvPr/>
        </p:nvSpPr>
        <p:spPr>
          <a:xfrm flipV="1">
            <a:off x="595795" y="898044"/>
            <a:ext cx="1691177" cy="5562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9871831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15D5F-C08C-EFE6-2B4E-7DE56F84D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C17F8E76-6666-6904-812C-5D276D1D438F}"/>
              </a:ext>
            </a:extLst>
          </p:cNvPr>
          <p:cNvSpPr txBox="1"/>
          <p:nvPr/>
        </p:nvSpPr>
        <p:spPr>
          <a:xfrm>
            <a:off x="578413" y="510047"/>
            <a:ext cx="1997201" cy="276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33"/>
              </a:lnSpc>
              <a:spcBef>
                <a:spcPct val="0"/>
              </a:spcBef>
            </a:pPr>
            <a:r>
              <a:rPr lang="en-US" sz="16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Result - VDB</a:t>
            </a:r>
            <a:endParaRPr lang="en-US" sz="1633" b="1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B26016-A919-BE98-57E1-6F02EB6BA712}"/>
              </a:ext>
            </a:extLst>
          </p:cNvPr>
          <p:cNvSpPr txBox="1"/>
          <p:nvPr/>
        </p:nvSpPr>
        <p:spPr>
          <a:xfrm>
            <a:off x="794941" y="2451249"/>
            <a:ext cx="220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장학금 관련 공지</a:t>
            </a:r>
            <a:r>
              <a:rPr lang="en-US" altLang="ko-KR">
                <a:latin typeface="+mj-ea"/>
                <a:ea typeface="+mj-ea"/>
              </a:rPr>
              <a:t>”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7375AE-4510-F7EC-3410-6356A9AAD394}"/>
              </a:ext>
            </a:extLst>
          </p:cNvPr>
          <p:cNvSpPr txBox="1"/>
          <p:nvPr/>
        </p:nvSpPr>
        <p:spPr>
          <a:xfrm>
            <a:off x="605128" y="5112450"/>
            <a:ext cx="2449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+mj-ea"/>
                <a:ea typeface="+mj-ea"/>
              </a:rPr>
              <a:t>“</a:t>
            </a:r>
            <a:r>
              <a:rPr lang="ko-KR" altLang="en-US">
                <a:latin typeface="+mj-ea"/>
                <a:ea typeface="+mj-ea"/>
              </a:rPr>
              <a:t>학과 졸업 관련 공지</a:t>
            </a:r>
            <a:r>
              <a:rPr lang="en-US" altLang="ko-KR">
                <a:latin typeface="+mj-ea"/>
                <a:ea typeface="+mj-ea"/>
              </a:rPr>
              <a:t>”</a:t>
            </a:r>
            <a:endParaRPr lang="ko-KR" altLang="en-US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53A646-CB53-3918-975C-BC39B7F57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716" y="1552189"/>
            <a:ext cx="8597308" cy="22347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14E6006-013D-79BE-5DF9-09D43FF94A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160"/>
          <a:stretch/>
        </p:blipFill>
        <p:spPr>
          <a:xfrm>
            <a:off x="3275714" y="4475856"/>
            <a:ext cx="8596800" cy="1847857"/>
          </a:xfrm>
          <a:prstGeom prst="rect">
            <a:avLst/>
          </a:prstGeom>
        </p:spPr>
      </p:pic>
      <p:sp>
        <p:nvSpPr>
          <p:cNvPr id="8" name="AutoShape 2">
            <a:extLst>
              <a:ext uri="{FF2B5EF4-FFF2-40B4-BE49-F238E27FC236}">
                <a16:creationId xmlns:a16="http://schemas.microsoft.com/office/drawing/2014/main" id="{86FC870C-5F43-4DE1-2FA5-2741E68934D0}"/>
              </a:ext>
            </a:extLst>
          </p:cNvPr>
          <p:cNvSpPr/>
          <p:nvPr/>
        </p:nvSpPr>
        <p:spPr>
          <a:xfrm flipV="1">
            <a:off x="595795" y="898044"/>
            <a:ext cx="1691177" cy="5562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9815290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559CC2-C47E-175F-5CF8-F9E2190C0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7D1F90D3-1179-C38F-2A6B-F4CC29D386A3}"/>
              </a:ext>
            </a:extLst>
          </p:cNvPr>
          <p:cNvSpPr txBox="1"/>
          <p:nvPr/>
        </p:nvSpPr>
        <p:spPr>
          <a:xfrm>
            <a:off x="578413" y="510047"/>
            <a:ext cx="1997201" cy="276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33"/>
              </a:lnSpc>
              <a:spcBef>
                <a:spcPct val="0"/>
              </a:spcBef>
            </a:pPr>
            <a:r>
              <a:rPr lang="en-US" sz="16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Result - VDB</a:t>
            </a:r>
            <a:endParaRPr lang="en-US" sz="1633" b="1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FF2D4AF-7647-4D2C-FB93-75AA83AF16DE}"/>
              </a:ext>
            </a:extLst>
          </p:cNvPr>
          <p:cNvGrpSpPr/>
          <p:nvPr/>
        </p:nvGrpSpPr>
        <p:grpSpPr>
          <a:xfrm>
            <a:off x="6310125" y="1086440"/>
            <a:ext cx="4851555" cy="2611582"/>
            <a:chOff x="6635095" y="510047"/>
            <a:chExt cx="4851555" cy="261158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ADB556B-9EFB-9CC1-D9D5-19E619338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5095" y="510047"/>
              <a:ext cx="4851555" cy="2611582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106ADFC-7762-A043-E1CE-5D2D76E52B16}"/>
                </a:ext>
              </a:extLst>
            </p:cNvPr>
            <p:cNvSpPr/>
            <p:nvPr/>
          </p:nvSpPr>
          <p:spPr>
            <a:xfrm>
              <a:off x="6991927" y="1533236"/>
              <a:ext cx="2890982" cy="1089891"/>
            </a:xfrm>
            <a:prstGeom prst="rect">
              <a:avLst/>
            </a:prstGeom>
            <a:solidFill>
              <a:srgbClr val="FFC000">
                <a:alpha val="11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F41F6119-0B52-B2D1-1463-DCA3F4E86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129" y="4084569"/>
            <a:ext cx="6425549" cy="2410891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02DF3B66-BE4A-E709-7B8E-B545E71173F9}"/>
              </a:ext>
            </a:extLst>
          </p:cNvPr>
          <p:cNvGrpSpPr/>
          <p:nvPr/>
        </p:nvGrpSpPr>
        <p:grpSpPr>
          <a:xfrm>
            <a:off x="292127" y="1434262"/>
            <a:ext cx="4589003" cy="4806494"/>
            <a:chOff x="430672" y="1441905"/>
            <a:chExt cx="4858428" cy="482032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68507D2-DCB0-C170-D6D3-7E86094BF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0672" y="1441905"/>
              <a:ext cx="4858428" cy="4820323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0D4305F-7BB5-0AC0-0C64-3A7312063007}"/>
                </a:ext>
              </a:extLst>
            </p:cNvPr>
            <p:cNvSpPr/>
            <p:nvPr/>
          </p:nvSpPr>
          <p:spPr>
            <a:xfrm>
              <a:off x="430672" y="4200123"/>
              <a:ext cx="4858428" cy="314727"/>
            </a:xfrm>
            <a:prstGeom prst="rect">
              <a:avLst/>
            </a:prstGeom>
            <a:solidFill>
              <a:srgbClr val="FFC000">
                <a:alpha val="11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AutoShape 2">
            <a:extLst>
              <a:ext uri="{FF2B5EF4-FFF2-40B4-BE49-F238E27FC236}">
                <a16:creationId xmlns:a16="http://schemas.microsoft.com/office/drawing/2014/main" id="{0B3B90E5-57DF-31C0-3778-B60A6A8DD261}"/>
              </a:ext>
            </a:extLst>
          </p:cNvPr>
          <p:cNvSpPr/>
          <p:nvPr/>
        </p:nvSpPr>
        <p:spPr>
          <a:xfrm flipV="1">
            <a:off x="595795" y="898044"/>
            <a:ext cx="1691177" cy="5562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7361408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">
            <a:extLst>
              <a:ext uri="{FF2B5EF4-FFF2-40B4-BE49-F238E27FC236}">
                <a16:creationId xmlns:a16="http://schemas.microsoft.com/office/drawing/2014/main" id="{52E6230C-776A-40F3-A42A-3235090ABE23}"/>
              </a:ext>
            </a:extLst>
          </p:cNvPr>
          <p:cNvSpPr txBox="1"/>
          <p:nvPr/>
        </p:nvSpPr>
        <p:spPr>
          <a:xfrm>
            <a:off x="578413" y="510047"/>
            <a:ext cx="1997201" cy="276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33"/>
              </a:lnSpc>
              <a:spcBef>
                <a:spcPct val="0"/>
              </a:spcBef>
            </a:pPr>
            <a:r>
              <a:rPr lang="en-US" sz="16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Result - </a:t>
            </a:r>
            <a:r>
              <a:rPr lang="en-US" sz="1600" b="1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ChatBot</a:t>
            </a:r>
            <a:endParaRPr lang="ko-KR" altLang="en-US" sz="1600" b="1" err="1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</a:endParaRPr>
          </a:p>
        </p:txBody>
      </p:sp>
      <p:pic>
        <p:nvPicPr>
          <p:cNvPr id="2" name="그림 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26489BB-2B34-FC9C-C3FB-5DCBAC8A2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7124" y="206644"/>
            <a:ext cx="2784578" cy="6460011"/>
          </a:xfrm>
          <a:prstGeom prst="rect">
            <a:avLst/>
          </a:prstGeom>
        </p:spPr>
      </p:pic>
      <p:pic>
        <p:nvPicPr>
          <p:cNvPr id="4" name="그림 3" descr="Screenshot_20241201_134227_KINGO-M.jpg">
            <a:extLst>
              <a:ext uri="{FF2B5EF4-FFF2-40B4-BE49-F238E27FC236}">
                <a16:creationId xmlns:a16="http://schemas.microsoft.com/office/drawing/2014/main" id="{071467FD-163E-7DD0-B8D3-612A0F585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4655" y="209574"/>
            <a:ext cx="3049353" cy="6448288"/>
          </a:xfrm>
          <a:prstGeom prst="rect">
            <a:avLst/>
          </a:prstGeom>
        </p:spPr>
      </p:pic>
      <p:sp>
        <p:nvSpPr>
          <p:cNvPr id="7" name="AutoShape 2">
            <a:extLst>
              <a:ext uri="{FF2B5EF4-FFF2-40B4-BE49-F238E27FC236}">
                <a16:creationId xmlns:a16="http://schemas.microsoft.com/office/drawing/2014/main" id="{4CA51678-FCBE-7C94-6DBA-B8DFD610DB6C}"/>
              </a:ext>
            </a:extLst>
          </p:cNvPr>
          <p:cNvSpPr/>
          <p:nvPr/>
        </p:nvSpPr>
        <p:spPr>
          <a:xfrm flipV="1">
            <a:off x="595795" y="898044"/>
            <a:ext cx="1691177" cy="5562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93175101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">
            <a:extLst>
              <a:ext uri="{FF2B5EF4-FFF2-40B4-BE49-F238E27FC236}">
                <a16:creationId xmlns:a16="http://schemas.microsoft.com/office/drawing/2014/main" id="{52E6230C-776A-40F3-A42A-3235090ABE23}"/>
              </a:ext>
            </a:extLst>
          </p:cNvPr>
          <p:cNvSpPr txBox="1"/>
          <p:nvPr/>
        </p:nvSpPr>
        <p:spPr>
          <a:xfrm>
            <a:off x="578413" y="510047"/>
            <a:ext cx="1997201" cy="276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33"/>
              </a:lnSpc>
              <a:spcBef>
                <a:spcPct val="0"/>
              </a:spcBef>
            </a:pPr>
            <a:r>
              <a:rPr lang="en-US" sz="16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Result - </a:t>
            </a:r>
            <a:r>
              <a:rPr lang="en-US" sz="1600" b="1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ChatBot</a:t>
            </a:r>
            <a:endParaRPr lang="ko-KR" altLang="en-US" sz="1600" b="1" err="1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</a:endParaRPr>
          </a:p>
        </p:txBody>
      </p:sp>
      <p:pic>
        <p:nvPicPr>
          <p:cNvPr id="2" name="그림 1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59E0BE76-AB76-790E-6E8F-C0EF85806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443" y="422434"/>
            <a:ext cx="2712216" cy="6196131"/>
          </a:xfrm>
          <a:prstGeom prst="rect">
            <a:avLst/>
          </a:prstGeom>
        </p:spPr>
      </p:pic>
      <p:pic>
        <p:nvPicPr>
          <p:cNvPr id="4" name="그림 3" descr="Screenshot_20241201_134354_KINGO-M.jpg">
            <a:extLst>
              <a:ext uri="{FF2B5EF4-FFF2-40B4-BE49-F238E27FC236}">
                <a16:creationId xmlns:a16="http://schemas.microsoft.com/office/drawing/2014/main" id="{3F6A14CB-9A6B-8569-3FD0-C7917720E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808" y="424265"/>
            <a:ext cx="2900331" cy="6180744"/>
          </a:xfrm>
          <a:prstGeom prst="rect">
            <a:avLst/>
          </a:prstGeom>
        </p:spPr>
      </p:pic>
      <p:sp>
        <p:nvSpPr>
          <p:cNvPr id="7" name="AutoShape 2">
            <a:extLst>
              <a:ext uri="{FF2B5EF4-FFF2-40B4-BE49-F238E27FC236}">
                <a16:creationId xmlns:a16="http://schemas.microsoft.com/office/drawing/2014/main" id="{4DFEE2B8-7F2D-37C8-53F2-A6F7C889FA8A}"/>
              </a:ext>
            </a:extLst>
          </p:cNvPr>
          <p:cNvSpPr/>
          <p:nvPr/>
        </p:nvSpPr>
        <p:spPr>
          <a:xfrm flipV="1">
            <a:off x="595795" y="898044"/>
            <a:ext cx="1691177" cy="5562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677472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">
            <a:extLst>
              <a:ext uri="{FF2B5EF4-FFF2-40B4-BE49-F238E27FC236}">
                <a16:creationId xmlns:a16="http://schemas.microsoft.com/office/drawing/2014/main" id="{52E6230C-776A-40F3-A42A-3235090ABE23}"/>
              </a:ext>
            </a:extLst>
          </p:cNvPr>
          <p:cNvSpPr txBox="1"/>
          <p:nvPr/>
        </p:nvSpPr>
        <p:spPr>
          <a:xfrm>
            <a:off x="578413" y="510047"/>
            <a:ext cx="1997201" cy="276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33"/>
              </a:lnSpc>
              <a:spcBef>
                <a:spcPct val="0"/>
              </a:spcBef>
            </a:pPr>
            <a:r>
              <a:rPr lang="en-US" sz="16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Result - </a:t>
            </a:r>
            <a:r>
              <a:rPr lang="en-US" sz="1600" b="1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ChatBot</a:t>
            </a:r>
            <a:endParaRPr lang="ko-KR" altLang="en-US" sz="1600" b="1" err="1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</a:endParaRPr>
          </a:p>
        </p:txBody>
      </p: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608C36D-22EB-A77F-2811-48DB754B2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211" y="589083"/>
            <a:ext cx="2590620" cy="5933560"/>
          </a:xfrm>
          <a:prstGeom prst="rect">
            <a:avLst/>
          </a:prstGeom>
        </p:spPr>
      </p:pic>
      <p:pic>
        <p:nvPicPr>
          <p:cNvPr id="7" name="그림 6" descr="Screenshot_20241201_134300_KINGO-M.jpg">
            <a:extLst>
              <a:ext uri="{FF2B5EF4-FFF2-40B4-BE49-F238E27FC236}">
                <a16:creationId xmlns:a16="http://schemas.microsoft.com/office/drawing/2014/main" id="{AEE8483B-B1E9-66C0-7698-BF78822952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8041" y="586549"/>
            <a:ext cx="2797038" cy="5922413"/>
          </a:xfrm>
          <a:prstGeom prst="rect">
            <a:avLst/>
          </a:prstGeom>
        </p:spPr>
      </p:pic>
      <p:pic>
        <p:nvPicPr>
          <p:cNvPr id="8" name="그림 7" descr="Screenshot_20241201_134335_KINGO-M.jpg">
            <a:extLst>
              <a:ext uri="{FF2B5EF4-FFF2-40B4-BE49-F238E27FC236}">
                <a16:creationId xmlns:a16="http://schemas.microsoft.com/office/drawing/2014/main" id="{F4C38CDB-74C4-2AAD-98AB-8A451FF81A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7874" y="586549"/>
            <a:ext cx="2791634" cy="5911605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632D3E38-4186-CA02-7C85-DED110D51D0C}"/>
              </a:ext>
            </a:extLst>
          </p:cNvPr>
          <p:cNvSpPr/>
          <p:nvPr/>
        </p:nvSpPr>
        <p:spPr>
          <a:xfrm flipV="1">
            <a:off x="595795" y="898044"/>
            <a:ext cx="1691177" cy="5562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45101218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15D5F-C08C-EFE6-2B4E-7DE56F84D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C17F8E76-6666-6904-812C-5D276D1D438F}"/>
              </a:ext>
            </a:extLst>
          </p:cNvPr>
          <p:cNvSpPr txBox="1"/>
          <p:nvPr/>
        </p:nvSpPr>
        <p:spPr>
          <a:xfrm>
            <a:off x="578413" y="510047"/>
            <a:ext cx="1997201" cy="276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33"/>
              </a:lnSpc>
              <a:spcBef>
                <a:spcPct val="0"/>
              </a:spcBef>
            </a:pPr>
            <a:r>
              <a:rPr lang="en-US" sz="16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Result - </a:t>
            </a:r>
            <a:r>
              <a:rPr lang="en-US" sz="1600" b="1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ChatBot</a:t>
            </a:r>
            <a:endParaRPr lang="ko-KR" altLang="en-US" sz="1600" b="1" err="1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</a:endParaRPr>
          </a:p>
        </p:txBody>
      </p:sp>
      <p:pic>
        <p:nvPicPr>
          <p:cNvPr id="6" name="그림 5" descr="텍스트, 전자제품, 스크린샷, 폰트이(가) 표시된 사진&#10;&#10;자동 생성된 설명">
            <a:extLst>
              <a:ext uri="{FF2B5EF4-FFF2-40B4-BE49-F238E27FC236}">
                <a16:creationId xmlns:a16="http://schemas.microsoft.com/office/drawing/2014/main" id="{BE81CBA8-90B1-7C30-5FD0-94F18BB26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193" y="875"/>
            <a:ext cx="2950922" cy="6834552"/>
          </a:xfrm>
          <a:prstGeom prst="rect">
            <a:avLst/>
          </a:prstGeom>
        </p:spPr>
      </p:pic>
      <p:pic>
        <p:nvPicPr>
          <p:cNvPr id="16" name="그림 15" descr="Screenshot_20241201_135000_KINGO-M.jpg">
            <a:extLst>
              <a:ext uri="{FF2B5EF4-FFF2-40B4-BE49-F238E27FC236}">
                <a16:creationId xmlns:a16="http://schemas.microsoft.com/office/drawing/2014/main" id="{B4B34411-59A8-450F-E6C7-E3F548911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9225" y="2930"/>
            <a:ext cx="3263643" cy="6858000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22235674-5FB8-D8B1-9539-74847A5DDEE6}"/>
              </a:ext>
            </a:extLst>
          </p:cNvPr>
          <p:cNvSpPr/>
          <p:nvPr/>
        </p:nvSpPr>
        <p:spPr>
          <a:xfrm flipV="1">
            <a:off x="595795" y="898044"/>
            <a:ext cx="1691177" cy="5562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45146901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73547" y="898044"/>
            <a:ext cx="1248903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200"/>
          </a:p>
        </p:txBody>
      </p:sp>
      <p:sp>
        <p:nvSpPr>
          <p:cNvPr id="7" name="TextBox 7"/>
          <p:cNvSpPr txBox="1"/>
          <p:nvPr/>
        </p:nvSpPr>
        <p:spPr>
          <a:xfrm>
            <a:off x="578413" y="510047"/>
            <a:ext cx="1997201" cy="276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33"/>
              </a:lnSpc>
              <a:spcBef>
                <a:spcPct val="0"/>
              </a:spcBef>
            </a:pPr>
            <a:r>
              <a:rPr lang="en-US" sz="1633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 Motivation</a:t>
            </a:r>
            <a:endParaRPr lang="en-US" sz="1633" b="1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B838276-9114-6274-BFCF-3A3D21C20F3E}"/>
              </a:ext>
            </a:extLst>
          </p:cNvPr>
          <p:cNvGrpSpPr/>
          <p:nvPr/>
        </p:nvGrpSpPr>
        <p:grpSpPr>
          <a:xfrm>
            <a:off x="564618" y="1050828"/>
            <a:ext cx="1498647" cy="562022"/>
            <a:chOff x="846926" y="1868850"/>
            <a:chExt cx="2247971" cy="843033"/>
          </a:xfrm>
        </p:grpSpPr>
        <p:grpSp>
          <p:nvGrpSpPr>
            <p:cNvPr id="11" name="Group 11"/>
            <p:cNvGrpSpPr/>
            <p:nvPr/>
          </p:nvGrpSpPr>
          <p:grpSpPr>
            <a:xfrm>
              <a:off x="846926" y="1868850"/>
              <a:ext cx="2247971" cy="843033"/>
              <a:chOff x="0" y="-38100"/>
              <a:chExt cx="592058" cy="222033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592058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592058" h="183933">
                    <a:moveTo>
                      <a:pt x="91967" y="0"/>
                    </a:moveTo>
                    <a:lnTo>
                      <a:pt x="500091" y="0"/>
                    </a:lnTo>
                    <a:cubicBezTo>
                      <a:pt x="524483" y="0"/>
                      <a:pt x="547875" y="9689"/>
                      <a:pt x="565122" y="26936"/>
                    </a:cubicBezTo>
                    <a:cubicBezTo>
                      <a:pt x="582369" y="44184"/>
                      <a:pt x="592058" y="67576"/>
                      <a:pt x="592058" y="91967"/>
                    </a:cubicBezTo>
                    <a:lnTo>
                      <a:pt x="592058" y="91967"/>
                    </a:lnTo>
                    <a:cubicBezTo>
                      <a:pt x="592058" y="116358"/>
                      <a:pt x="582369" y="139750"/>
                      <a:pt x="565122" y="156997"/>
                    </a:cubicBezTo>
                    <a:cubicBezTo>
                      <a:pt x="547875" y="174244"/>
                      <a:pt x="524483" y="183933"/>
                      <a:pt x="500091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/>
              <a:lstStyle/>
              <a:p>
                <a:endParaRPr lang="ko-KR" altLang="en-US" sz="1200">
                  <a:latin typeface="+mj-ea"/>
                  <a:ea typeface="+mj-ea"/>
                </a:endParaRPr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592058" cy="222033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053"/>
                  </a:lnSpc>
                </a:pPr>
                <a:endParaRPr sz="1200">
                  <a:latin typeface="+mj-ea"/>
                  <a:ea typeface="+mj-ea"/>
                </a:endParaRPr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1081042" y="2131638"/>
              <a:ext cx="1760688" cy="40164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  <a:spcBef>
                  <a:spcPct val="0"/>
                </a:spcBef>
              </a:pPr>
              <a:r>
                <a:rPr lang="ko-KR" altLang="en-US" sz="1666" b="1">
                  <a:solidFill>
                    <a:srgbClr val="FEFBEE"/>
                  </a:solidFill>
                  <a:latin typeface="+mj-ea"/>
                  <a:ea typeface="+mj-ea"/>
                  <a:cs typeface="Source Han Sans KR Bold"/>
                  <a:sym typeface="Source Han Sans KR Bold"/>
                </a:rPr>
                <a:t>문제 제기</a:t>
              </a:r>
              <a:endParaRPr lang="en-US" sz="1666" b="1">
                <a:solidFill>
                  <a:srgbClr val="FEFBEE"/>
                </a:solidFill>
                <a:latin typeface="+mj-ea"/>
                <a:ea typeface="+mj-ea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4B1B4CF-F51E-C460-81E7-8AAEFBA00578}"/>
              </a:ext>
            </a:extLst>
          </p:cNvPr>
          <p:cNvSpPr txBox="1"/>
          <p:nvPr/>
        </p:nvSpPr>
        <p:spPr>
          <a:xfrm>
            <a:off x="2210633" y="1205071"/>
            <a:ext cx="288732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67" b="1">
                <a:latin typeface="+mj-ea"/>
                <a:ea typeface="+mj-ea"/>
              </a:rPr>
              <a:t>기존 </a:t>
            </a:r>
            <a:r>
              <a:rPr lang="en" altLang="ko-KR" sz="1867" b="1">
                <a:latin typeface="+mj-ea"/>
                <a:ea typeface="+mj-ea"/>
              </a:rPr>
              <a:t>K</a:t>
            </a:r>
            <a:r>
              <a:rPr lang="en-US" altLang="ko-KR" sz="1867" b="1">
                <a:latin typeface="+mj-ea"/>
                <a:ea typeface="+mj-ea"/>
              </a:rPr>
              <a:t>ingo</a:t>
            </a:r>
            <a:r>
              <a:rPr lang="en" altLang="ko-KR" sz="1867" b="1">
                <a:latin typeface="+mj-ea"/>
                <a:ea typeface="+mj-ea"/>
              </a:rPr>
              <a:t>M </a:t>
            </a:r>
            <a:r>
              <a:rPr lang="ko-KR" altLang="en-US" sz="1867" b="1">
                <a:latin typeface="+mj-ea"/>
                <a:ea typeface="+mj-ea"/>
              </a:rPr>
              <a:t>서비스의 한계</a:t>
            </a:r>
            <a:endParaRPr lang="en-US" altLang="ko-KR" sz="1867" b="1">
              <a:latin typeface="+mj-ea"/>
              <a:ea typeface="+mj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F89FABB-179D-CA73-9B9C-7916FC026078}"/>
              </a:ext>
            </a:extLst>
          </p:cNvPr>
          <p:cNvGrpSpPr/>
          <p:nvPr/>
        </p:nvGrpSpPr>
        <p:grpSpPr>
          <a:xfrm>
            <a:off x="8878626" y="4293379"/>
            <a:ext cx="525431" cy="955055"/>
            <a:chOff x="13418521" y="5708885"/>
            <a:chExt cx="788147" cy="1432582"/>
          </a:xfrm>
        </p:grpSpPr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1D8FD95A-E68D-F6CC-BD04-EE4BF2733001}"/>
                </a:ext>
              </a:extLst>
            </p:cNvPr>
            <p:cNvSpPr/>
            <p:nvPr/>
          </p:nvSpPr>
          <p:spPr>
            <a:xfrm rot="5400000">
              <a:off x="13096304" y="6031102"/>
              <a:ext cx="1432582" cy="788147"/>
            </a:xfrm>
            <a:prstGeom prst="rightArrow">
              <a:avLst>
                <a:gd name="adj1" fmla="val 36559"/>
                <a:gd name="adj2" fmla="val 58214"/>
              </a:avLst>
            </a:prstGeom>
            <a:solidFill>
              <a:srgbClr val="898989"/>
            </a:solidFill>
            <a:ln>
              <a:solidFill>
                <a:srgbClr val="89898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7" name="십자형 16">
              <a:extLst>
                <a:ext uri="{FF2B5EF4-FFF2-40B4-BE49-F238E27FC236}">
                  <a16:creationId xmlns:a16="http://schemas.microsoft.com/office/drawing/2014/main" id="{76DF1577-020A-EA56-18DB-9D03A8349E69}"/>
                </a:ext>
              </a:extLst>
            </p:cNvPr>
            <p:cNvSpPr/>
            <p:nvPr/>
          </p:nvSpPr>
          <p:spPr>
            <a:xfrm rot="18882195">
              <a:off x="13452594" y="5857994"/>
              <a:ext cx="720000" cy="720000"/>
            </a:xfrm>
            <a:prstGeom prst="plus">
              <a:avLst>
                <a:gd name="adj" fmla="val 4356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7362C1E4-80BB-177C-1327-1C15F93A4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113" y="1687254"/>
            <a:ext cx="4298459" cy="226619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8D00FDA-9EB1-0FC4-2099-56EFA0E8DC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154" b="32474"/>
          <a:stretch/>
        </p:blipFill>
        <p:spPr>
          <a:xfrm>
            <a:off x="1456734" y="2065670"/>
            <a:ext cx="3303757" cy="445929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CC9D126-9F93-B851-5B58-92EEA6B98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7389" y="5531310"/>
            <a:ext cx="943319" cy="8878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687BD30-A0A9-B6A3-7F4A-809039CFF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5787" y="5424424"/>
            <a:ext cx="1101600" cy="11016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542B17B-E45A-CFF4-1193-54D2F8156B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0710" y="5424424"/>
            <a:ext cx="1101600" cy="11016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">
            <a:extLst>
              <a:ext uri="{FF2B5EF4-FFF2-40B4-BE49-F238E27FC236}">
                <a16:creationId xmlns:a16="http://schemas.microsoft.com/office/drawing/2014/main" id="{52E6230C-776A-40F3-A42A-3235090ABE23}"/>
              </a:ext>
            </a:extLst>
          </p:cNvPr>
          <p:cNvSpPr txBox="1"/>
          <p:nvPr/>
        </p:nvSpPr>
        <p:spPr>
          <a:xfrm>
            <a:off x="578413" y="510047"/>
            <a:ext cx="1997201" cy="276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33"/>
              </a:lnSpc>
              <a:spcBef>
                <a:spcPct val="0"/>
              </a:spcBef>
            </a:pPr>
            <a:r>
              <a:rPr lang="en-US" sz="16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Result - </a:t>
            </a:r>
            <a:r>
              <a:rPr lang="en-US" sz="1600" b="1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ChatBot</a:t>
            </a:r>
            <a:endParaRPr lang="ko-KR" altLang="en-US" sz="1600" b="1" err="1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</a:endParaRPr>
          </a:p>
        </p:txBody>
      </p:sp>
      <p:pic>
        <p:nvPicPr>
          <p:cNvPr id="2" name="그림 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F4C8D41-F511-4A5B-F22B-C6BB9DF6A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0228" y="117814"/>
            <a:ext cx="2913501" cy="6627778"/>
          </a:xfrm>
          <a:prstGeom prst="rect">
            <a:avLst/>
          </a:prstGeom>
        </p:spPr>
      </p:pic>
      <p:pic>
        <p:nvPicPr>
          <p:cNvPr id="4" name="그림 3" descr="Screenshot_20241201_134429_KINGO-M.jpg">
            <a:extLst>
              <a:ext uri="{FF2B5EF4-FFF2-40B4-BE49-F238E27FC236}">
                <a16:creationId xmlns:a16="http://schemas.microsoft.com/office/drawing/2014/main" id="{530671CA-A1D7-233B-6AD0-5F32063D61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5784" y="115921"/>
            <a:ext cx="3145749" cy="6626157"/>
          </a:xfrm>
          <a:prstGeom prst="rect">
            <a:avLst/>
          </a:prstGeom>
        </p:spPr>
      </p:pic>
      <p:sp>
        <p:nvSpPr>
          <p:cNvPr id="7" name="AutoShape 2">
            <a:extLst>
              <a:ext uri="{FF2B5EF4-FFF2-40B4-BE49-F238E27FC236}">
                <a16:creationId xmlns:a16="http://schemas.microsoft.com/office/drawing/2014/main" id="{5EB8AA57-37DE-0AC4-BB06-EBFFA801D6F5}"/>
              </a:ext>
            </a:extLst>
          </p:cNvPr>
          <p:cNvSpPr/>
          <p:nvPr/>
        </p:nvSpPr>
        <p:spPr>
          <a:xfrm flipV="1">
            <a:off x="595795" y="898044"/>
            <a:ext cx="1691177" cy="5562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63731001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">
            <a:extLst>
              <a:ext uri="{FF2B5EF4-FFF2-40B4-BE49-F238E27FC236}">
                <a16:creationId xmlns:a16="http://schemas.microsoft.com/office/drawing/2014/main" id="{B46AFE3E-881A-4249-9E00-2F919BB3E940}"/>
              </a:ext>
            </a:extLst>
          </p:cNvPr>
          <p:cNvSpPr txBox="1"/>
          <p:nvPr/>
        </p:nvSpPr>
        <p:spPr>
          <a:xfrm>
            <a:off x="578413" y="510047"/>
            <a:ext cx="1997201" cy="276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33"/>
              </a:lnSpc>
              <a:spcBef>
                <a:spcPct val="0"/>
              </a:spcBef>
            </a:pPr>
            <a:r>
              <a:rPr lang="en-US" sz="16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Result - </a:t>
            </a:r>
            <a:r>
              <a:rPr lang="en-US" sz="1600" b="1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ChatBot</a:t>
            </a:r>
            <a:endParaRPr lang="ko-KR" altLang="en-US" sz="1600" b="1" err="1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</a:endParaRPr>
          </a:p>
        </p:txBody>
      </p:sp>
      <p:pic>
        <p:nvPicPr>
          <p:cNvPr id="2" name="그림 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178D7B6-9B81-20D4-2C03-6066109EF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508" y="123217"/>
            <a:ext cx="3819750" cy="6616970"/>
          </a:xfrm>
          <a:prstGeom prst="rect">
            <a:avLst/>
          </a:prstGeom>
        </p:spPr>
      </p:pic>
      <p:sp>
        <p:nvSpPr>
          <p:cNvPr id="6" name="AutoShape 2">
            <a:extLst>
              <a:ext uri="{FF2B5EF4-FFF2-40B4-BE49-F238E27FC236}">
                <a16:creationId xmlns:a16="http://schemas.microsoft.com/office/drawing/2014/main" id="{BB84C6B0-5798-7596-7315-7E1D579E20CF}"/>
              </a:ext>
            </a:extLst>
          </p:cNvPr>
          <p:cNvSpPr/>
          <p:nvPr/>
        </p:nvSpPr>
        <p:spPr>
          <a:xfrm flipV="1">
            <a:off x="595795" y="898044"/>
            <a:ext cx="1691177" cy="5562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47162080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">
            <a:extLst>
              <a:ext uri="{FF2B5EF4-FFF2-40B4-BE49-F238E27FC236}">
                <a16:creationId xmlns:a16="http://schemas.microsoft.com/office/drawing/2014/main" id="{B46AFE3E-881A-4249-9E00-2F919BB3E940}"/>
              </a:ext>
            </a:extLst>
          </p:cNvPr>
          <p:cNvSpPr txBox="1"/>
          <p:nvPr/>
        </p:nvSpPr>
        <p:spPr>
          <a:xfrm>
            <a:off x="578413" y="510047"/>
            <a:ext cx="1997201" cy="276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33"/>
              </a:lnSpc>
              <a:spcBef>
                <a:spcPct val="0"/>
              </a:spcBef>
            </a:pPr>
            <a:r>
              <a:rPr lang="en-US" sz="16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Result - </a:t>
            </a:r>
            <a:r>
              <a:rPr lang="en-US" sz="1600" b="1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ChatBot</a:t>
            </a:r>
            <a:endParaRPr lang="ko-KR" altLang="en-US" sz="1600" b="1" err="1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</a:endParaRPr>
          </a:p>
        </p:txBody>
      </p:sp>
      <p:pic>
        <p:nvPicPr>
          <p:cNvPr id="2" name="그림 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15A29A1-6512-A18B-0650-2D8416049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508" y="117813"/>
            <a:ext cx="3681155" cy="6328541"/>
          </a:xfrm>
          <a:prstGeom prst="rect">
            <a:avLst/>
          </a:prstGeom>
        </p:spPr>
      </p:pic>
      <p:sp>
        <p:nvSpPr>
          <p:cNvPr id="6" name="AutoShape 2">
            <a:extLst>
              <a:ext uri="{FF2B5EF4-FFF2-40B4-BE49-F238E27FC236}">
                <a16:creationId xmlns:a16="http://schemas.microsoft.com/office/drawing/2014/main" id="{2E9C091F-5F3F-5329-EAED-DBEC3D2FD106}"/>
              </a:ext>
            </a:extLst>
          </p:cNvPr>
          <p:cNvSpPr/>
          <p:nvPr/>
        </p:nvSpPr>
        <p:spPr>
          <a:xfrm flipV="1">
            <a:off x="595795" y="898044"/>
            <a:ext cx="1691177" cy="5562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75100543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868204" y="1354004"/>
            <a:ext cx="4546262" cy="4930450"/>
            <a:chOff x="0" y="-192881"/>
            <a:chExt cx="9092524" cy="986090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-192881"/>
              <a:ext cx="9092524" cy="9860900"/>
              <a:chOff x="0" y="-38100"/>
              <a:chExt cx="1796054" cy="194783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96054" cy="1909732"/>
              </a:xfrm>
              <a:custGeom>
                <a:avLst/>
                <a:gdLst/>
                <a:ahLst/>
                <a:cxnLst/>
                <a:rect l="l" t="t" r="r" b="b"/>
                <a:pathLst>
                  <a:path w="1796054" h="1909732">
                    <a:moveTo>
                      <a:pt x="0" y="0"/>
                    </a:moveTo>
                    <a:lnTo>
                      <a:pt x="1796054" y="0"/>
                    </a:lnTo>
                    <a:lnTo>
                      <a:pt x="1796054" y="1909732"/>
                    </a:lnTo>
                    <a:lnTo>
                      <a:pt x="0" y="190973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90807"/>
                </a:solidFill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800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1796054" cy="1947832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053"/>
                  </a:lnSpc>
                </a:pPr>
                <a:endParaRPr sz="800"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1730692" y="560965"/>
              <a:ext cx="5581649" cy="1124043"/>
              <a:chOff x="-260133" y="-38100"/>
              <a:chExt cx="1102548" cy="22203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-260133" y="0"/>
                <a:ext cx="1102548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592058" h="183933">
                    <a:moveTo>
                      <a:pt x="91967" y="0"/>
                    </a:moveTo>
                    <a:lnTo>
                      <a:pt x="500091" y="0"/>
                    </a:lnTo>
                    <a:cubicBezTo>
                      <a:pt x="524483" y="0"/>
                      <a:pt x="547875" y="9689"/>
                      <a:pt x="565122" y="26936"/>
                    </a:cubicBezTo>
                    <a:cubicBezTo>
                      <a:pt x="582369" y="44184"/>
                      <a:pt x="592058" y="67576"/>
                      <a:pt x="592058" y="91967"/>
                    </a:cubicBezTo>
                    <a:lnTo>
                      <a:pt x="592058" y="91967"/>
                    </a:lnTo>
                    <a:cubicBezTo>
                      <a:pt x="592058" y="116358"/>
                      <a:pt x="582369" y="139750"/>
                      <a:pt x="565122" y="156997"/>
                    </a:cubicBezTo>
                    <a:cubicBezTo>
                      <a:pt x="547875" y="174244"/>
                      <a:pt x="524483" y="183933"/>
                      <a:pt x="500091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600">
                    <a:solidFill>
                      <a:schemeClr val="bg1"/>
                    </a:solidFill>
                    <a:latin typeface="+mj-ea"/>
                    <a:ea typeface="+mj-ea"/>
                  </a:rPr>
                  <a:t>문서 중심 검색</a:t>
                </a:r>
                <a:r>
                  <a:rPr lang="en-US" altLang="ko-KR" sz="1600">
                    <a:solidFill>
                      <a:schemeClr val="bg1"/>
                    </a:solidFill>
                    <a:latin typeface="+mj-ea"/>
                    <a:ea typeface="+mj-ea"/>
                  </a:rPr>
                  <a:t>(Static)</a:t>
                </a:r>
                <a:endParaRPr lang="ko-KR" altLang="en-US" sz="160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592058" cy="222033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053"/>
                  </a:lnSpc>
                </a:pPr>
                <a:endParaRPr sz="800"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3513396" y="922036"/>
              <a:ext cx="2065734" cy="48987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333"/>
                </a:lnSpc>
                <a:spcBef>
                  <a:spcPct val="0"/>
                </a:spcBef>
              </a:pPr>
              <a:endParaRPr lang="en-US" sz="700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12" name="AutoShape 12"/>
            <p:cNvSpPr/>
            <p:nvPr/>
          </p:nvSpPr>
          <p:spPr>
            <a:xfrm flipV="1">
              <a:off x="1258819" y="3738185"/>
              <a:ext cx="6574886" cy="0"/>
            </a:xfrm>
            <a:prstGeom prst="line">
              <a:avLst/>
            </a:prstGeom>
            <a:ln w="12700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13" name="AutoShape 13"/>
            <p:cNvSpPr/>
            <p:nvPr/>
          </p:nvSpPr>
          <p:spPr>
            <a:xfrm flipV="1">
              <a:off x="1258819" y="5281772"/>
              <a:ext cx="6574886" cy="0"/>
            </a:xfrm>
            <a:prstGeom prst="line">
              <a:avLst/>
            </a:prstGeom>
            <a:ln w="12700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282160" y="3207001"/>
              <a:ext cx="4528202" cy="4873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ts val="2000"/>
                </a:lnSpc>
                <a:spcBef>
                  <a:spcPct val="0"/>
                </a:spcBef>
              </a:pPr>
              <a:r>
                <a:rPr lang="ko-KR" altLang="en-US" sz="1333">
                  <a:solidFill>
                    <a:srgbClr val="090807"/>
                  </a:solidFill>
                  <a:latin typeface="+mn-ea"/>
                  <a:cs typeface="Source Han Sans KR Medium"/>
                  <a:sym typeface="Source Han Sans KR Medium"/>
                </a:rPr>
                <a:t>교내 여러 부서에 직접 접근</a:t>
              </a:r>
              <a:endParaRPr lang="en-US" sz="1333">
                <a:solidFill>
                  <a:srgbClr val="090807"/>
                </a:solidFill>
                <a:latin typeface="+mn-ea"/>
                <a:cs typeface="Source Han Sans KR Medium"/>
                <a:sym typeface="Source Han Sans KR Medium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351426" y="4771099"/>
              <a:ext cx="4340178" cy="4873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ts val="2000"/>
                </a:lnSpc>
                <a:spcBef>
                  <a:spcPct val="0"/>
                </a:spcBef>
              </a:pPr>
              <a:r>
                <a:rPr lang="ko-KR" altLang="en-US" sz="1333">
                  <a:solidFill>
                    <a:srgbClr val="090807"/>
                  </a:solidFill>
                  <a:latin typeface="+mn-ea"/>
                  <a:cs typeface="Source Han Sans KR Medium"/>
                  <a:sym typeface="Source Han Sans KR Medium"/>
                </a:rPr>
                <a:t>제목</a:t>
              </a:r>
              <a:r>
                <a:rPr lang="en-US" altLang="ko-KR" sz="1333">
                  <a:solidFill>
                    <a:srgbClr val="090807"/>
                  </a:solidFill>
                  <a:latin typeface="+mn-ea"/>
                  <a:cs typeface="Source Han Sans KR Medium"/>
                  <a:sym typeface="Source Han Sans KR Medium"/>
                </a:rPr>
                <a:t>/</a:t>
              </a:r>
              <a:r>
                <a:rPr lang="ko-KR" altLang="en-US" sz="1333">
                  <a:solidFill>
                    <a:srgbClr val="090807"/>
                  </a:solidFill>
                  <a:latin typeface="+mn-ea"/>
                  <a:cs typeface="Source Han Sans KR Medium"/>
                  <a:sym typeface="Source Han Sans KR Medium"/>
                </a:rPr>
                <a:t>내용에 해당 단어 매칭</a:t>
              </a:r>
              <a:endParaRPr lang="en-US" sz="1333">
                <a:solidFill>
                  <a:srgbClr val="090807"/>
                </a:solidFill>
                <a:latin typeface="+mn-ea"/>
                <a:cs typeface="Source Han Sans KR Medium"/>
                <a:sym typeface="Source Han Sans KR Medium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080876" y="6314095"/>
              <a:ext cx="4930776" cy="4873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ts val="2000"/>
                </a:lnSpc>
                <a:spcBef>
                  <a:spcPct val="0"/>
                </a:spcBef>
              </a:pPr>
              <a:r>
                <a:rPr lang="ko-KR" altLang="en-US" sz="1333">
                  <a:solidFill>
                    <a:srgbClr val="090807"/>
                  </a:solidFill>
                  <a:latin typeface="+mn-ea"/>
                  <a:cs typeface="Source Han Sans KR Medium"/>
                  <a:sym typeface="Source Han Sans KR Medium"/>
                </a:rPr>
                <a:t>매일 직접 공지 체크</a:t>
              </a:r>
              <a:endParaRPr lang="en-US" sz="1333">
                <a:solidFill>
                  <a:srgbClr val="090807"/>
                </a:solidFill>
                <a:latin typeface="+mn-ea"/>
                <a:cs typeface="Source Han Sans KR Medium"/>
                <a:sym typeface="Source Han Sans KR Medium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212638" y="7857681"/>
              <a:ext cx="4667250" cy="4873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ts val="2000"/>
                </a:lnSpc>
                <a:spcBef>
                  <a:spcPct val="0"/>
                </a:spcBef>
              </a:pPr>
              <a:r>
                <a:rPr lang="ko-KR" altLang="en-US" sz="1333">
                  <a:solidFill>
                    <a:srgbClr val="090807"/>
                  </a:solidFill>
                  <a:latin typeface="+mn-ea"/>
                  <a:cs typeface="Source Han Sans KR Medium"/>
                  <a:sym typeface="Source Han Sans KR Medium"/>
                </a:rPr>
                <a:t>기존 </a:t>
              </a:r>
              <a:r>
                <a:rPr lang="en-US" altLang="ko-KR" sz="1333">
                  <a:solidFill>
                    <a:srgbClr val="090807"/>
                  </a:solidFill>
                  <a:latin typeface="+mn-ea"/>
                  <a:cs typeface="Source Han Sans KR Medium"/>
                  <a:sym typeface="Source Han Sans KR Medium"/>
                </a:rPr>
                <a:t>KINGOBOT</a:t>
              </a:r>
              <a:r>
                <a:rPr lang="ko-KR" altLang="en-US" sz="1333">
                  <a:solidFill>
                    <a:srgbClr val="090807"/>
                  </a:solidFill>
                  <a:latin typeface="+mn-ea"/>
                  <a:cs typeface="Source Han Sans KR Medium"/>
                  <a:sym typeface="Source Han Sans KR Medium"/>
                </a:rPr>
                <a:t>의 성능 부족</a:t>
              </a:r>
              <a:endParaRPr lang="en-US" sz="1333">
                <a:solidFill>
                  <a:srgbClr val="090807"/>
                </a:solidFill>
                <a:latin typeface="+mn-ea"/>
                <a:cs typeface="Source Han Sans KR Medium"/>
                <a:sym typeface="Source Han Sans KR Medium"/>
              </a:endParaRPr>
            </a:p>
          </p:txBody>
        </p:sp>
        <p:sp>
          <p:nvSpPr>
            <p:cNvPr id="18" name="AutoShape 18"/>
            <p:cNvSpPr/>
            <p:nvPr/>
          </p:nvSpPr>
          <p:spPr>
            <a:xfrm flipV="1">
              <a:off x="1258819" y="6825359"/>
              <a:ext cx="6574886" cy="0"/>
            </a:xfrm>
            <a:prstGeom prst="line">
              <a:avLst/>
            </a:prstGeom>
            <a:ln w="12700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19" name="AutoShape 19"/>
            <p:cNvSpPr/>
            <p:nvPr/>
          </p:nvSpPr>
          <p:spPr>
            <a:xfrm flipV="1">
              <a:off x="1258819" y="8368945"/>
              <a:ext cx="6574886" cy="0"/>
            </a:xfrm>
            <a:prstGeom prst="line">
              <a:avLst/>
            </a:prstGeom>
            <a:ln w="12700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777124" y="1450444"/>
            <a:ext cx="4546262" cy="4834009"/>
            <a:chOff x="0" y="0"/>
            <a:chExt cx="1796054" cy="190973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96054" cy="1909732"/>
            </a:xfrm>
            <a:custGeom>
              <a:avLst/>
              <a:gdLst/>
              <a:ahLst/>
              <a:cxnLst/>
              <a:rect l="l" t="t" r="r" b="b"/>
              <a:pathLst>
                <a:path w="1796054" h="1909732">
                  <a:moveTo>
                    <a:pt x="0" y="0"/>
                  </a:moveTo>
                  <a:lnTo>
                    <a:pt x="1796054" y="0"/>
                  </a:lnTo>
                  <a:lnTo>
                    <a:pt x="1796054" y="1909732"/>
                  </a:lnTo>
                  <a:lnTo>
                    <a:pt x="0" y="19097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90807"/>
              </a:solidFill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796054" cy="1947832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053"/>
                </a:lnSpc>
              </a:pPr>
              <a:endParaRPr sz="800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300932" y="1827367"/>
            <a:ext cx="1498647" cy="465581"/>
            <a:chOff x="0" y="0"/>
            <a:chExt cx="592058" cy="18393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90807"/>
              </a:solidFill>
              <a:prstDash val="solid"/>
              <a:round/>
            </a:ln>
          </p:spPr>
          <p:txBody>
            <a:bodyPr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>
                  <a:latin typeface="+mj-ea"/>
                  <a:ea typeface="+mj-ea"/>
                </a:rPr>
                <a:t>AI </a:t>
              </a:r>
              <a:r>
                <a:rPr lang="ko-KR" altLang="en-US" sz="1600">
                  <a:latin typeface="+mj-ea"/>
                  <a:ea typeface="+mj-ea"/>
                </a:rPr>
                <a:t>검색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053"/>
                </a:lnSpc>
              </a:pPr>
              <a:endParaRPr sz="800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5579567" y="3615565"/>
            <a:ext cx="1032867" cy="452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733"/>
              </a:lnSpc>
              <a:spcBef>
                <a:spcPct val="0"/>
              </a:spcBef>
            </a:pPr>
            <a:r>
              <a:rPr lang="en-US" sz="2666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VS</a:t>
            </a:r>
          </a:p>
        </p:txBody>
      </p:sp>
      <p:sp>
        <p:nvSpPr>
          <p:cNvPr id="28" name="AutoShape 28"/>
          <p:cNvSpPr/>
          <p:nvPr/>
        </p:nvSpPr>
        <p:spPr>
          <a:xfrm flipV="1">
            <a:off x="7406533" y="3319537"/>
            <a:ext cx="3287443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800"/>
          </a:p>
        </p:txBody>
      </p:sp>
      <p:sp>
        <p:nvSpPr>
          <p:cNvPr id="29" name="AutoShape 29"/>
          <p:cNvSpPr/>
          <p:nvPr/>
        </p:nvSpPr>
        <p:spPr>
          <a:xfrm flipV="1">
            <a:off x="7406533" y="4091330"/>
            <a:ext cx="3287443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800"/>
          </a:p>
        </p:txBody>
      </p:sp>
      <p:sp>
        <p:nvSpPr>
          <p:cNvPr id="30" name="TextBox 30"/>
          <p:cNvSpPr txBox="1"/>
          <p:nvPr/>
        </p:nvSpPr>
        <p:spPr>
          <a:xfrm>
            <a:off x="7551366" y="3054697"/>
            <a:ext cx="2997776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2000"/>
              </a:lnSpc>
              <a:spcBef>
                <a:spcPct val="0"/>
              </a:spcBef>
            </a:pPr>
            <a:r>
              <a:rPr lang="ko-KR" altLang="en-US" sz="1333">
                <a:solidFill>
                  <a:srgbClr val="090807"/>
                </a:solidFill>
                <a:latin typeface="+mn-ea"/>
                <a:cs typeface="Source Han Sans KR"/>
                <a:sym typeface="Source Han Sans KR"/>
              </a:rPr>
              <a:t>키워드 기반의 통합된 공지사항 서비스</a:t>
            </a:r>
            <a:endParaRPr lang="en-US" sz="1333">
              <a:solidFill>
                <a:srgbClr val="090807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7796452" y="3835994"/>
            <a:ext cx="2507604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2000"/>
              </a:lnSpc>
              <a:spcBef>
                <a:spcPct val="0"/>
              </a:spcBef>
            </a:pPr>
            <a:r>
              <a:rPr lang="ko-KR" altLang="en-US" sz="1333">
                <a:solidFill>
                  <a:srgbClr val="090807"/>
                </a:solidFill>
                <a:latin typeface="+mn-ea"/>
                <a:cs typeface="Source Han Sans KR"/>
                <a:sym typeface="Source Han Sans KR"/>
              </a:rPr>
              <a:t>자연어 질문을 통한 유사도 검색</a:t>
            </a:r>
            <a:endParaRPr lang="en-US" sz="1333">
              <a:solidFill>
                <a:srgbClr val="090807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7591515" y="4607492"/>
            <a:ext cx="2917478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2000"/>
              </a:lnSpc>
              <a:spcBef>
                <a:spcPct val="0"/>
              </a:spcBef>
            </a:pPr>
            <a:r>
              <a:rPr lang="ko-KR" altLang="en-US" sz="1333">
                <a:solidFill>
                  <a:srgbClr val="090807"/>
                </a:solidFill>
                <a:latin typeface="+mn-ea"/>
                <a:cs typeface="Source Han Sans KR"/>
                <a:sym typeface="Source Han Sans KR"/>
              </a:rPr>
              <a:t>키워드를 통한 알림 서비스</a:t>
            </a:r>
            <a:endParaRPr lang="en-US" sz="1333">
              <a:solidFill>
                <a:srgbClr val="090807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7480118" y="5367116"/>
            <a:ext cx="3140273" cy="2287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2000"/>
              </a:lnSpc>
              <a:spcBef>
                <a:spcPct val="0"/>
              </a:spcBef>
            </a:pPr>
            <a:r>
              <a:rPr lang="en-US" sz="1300">
                <a:solidFill>
                  <a:srgbClr val="090807"/>
                </a:solidFill>
                <a:latin typeface="+mn-ea"/>
                <a:cs typeface="Source Han Sans KR"/>
                <a:sym typeface="Source Han Sans KR"/>
              </a:rPr>
              <a:t>GPT-4o </a:t>
            </a:r>
            <a:r>
              <a:rPr lang="ko-KR" altLang="en-US" sz="1300">
                <a:solidFill>
                  <a:srgbClr val="090807"/>
                </a:solidFill>
                <a:latin typeface="+mn-ea"/>
                <a:cs typeface="Source Han Sans KR"/>
                <a:sym typeface="Source Han Sans KR"/>
              </a:rPr>
              <a:t>기반의 향상된 </a:t>
            </a:r>
            <a:r>
              <a:rPr lang="en-US" altLang="ko-KR" sz="1300">
                <a:solidFill>
                  <a:srgbClr val="090807"/>
                </a:solidFill>
                <a:latin typeface="+mn-ea"/>
                <a:cs typeface="Source Han Sans KR"/>
                <a:sym typeface="Source Han Sans KR"/>
              </a:rPr>
              <a:t>KINGOBOT</a:t>
            </a:r>
            <a:endParaRPr lang="en-US" sz="1300">
              <a:solidFill>
                <a:srgbClr val="090807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34" name="AutoShape 34"/>
          <p:cNvSpPr/>
          <p:nvPr/>
        </p:nvSpPr>
        <p:spPr>
          <a:xfrm flipV="1">
            <a:off x="7406533" y="4863123"/>
            <a:ext cx="3287443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800"/>
          </a:p>
        </p:txBody>
      </p:sp>
      <p:sp>
        <p:nvSpPr>
          <p:cNvPr id="35" name="AutoShape 35"/>
          <p:cNvSpPr/>
          <p:nvPr/>
        </p:nvSpPr>
        <p:spPr>
          <a:xfrm flipV="1">
            <a:off x="7406533" y="5634916"/>
            <a:ext cx="3287443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800"/>
          </a:p>
        </p:txBody>
      </p:sp>
      <p:sp>
        <p:nvSpPr>
          <p:cNvPr id="36" name="AutoShape 2">
            <a:extLst>
              <a:ext uri="{FF2B5EF4-FFF2-40B4-BE49-F238E27FC236}">
                <a16:creationId xmlns:a16="http://schemas.microsoft.com/office/drawing/2014/main" id="{26D2DFA6-A833-9DAC-8D4D-B88820790B1C}"/>
              </a:ext>
            </a:extLst>
          </p:cNvPr>
          <p:cNvSpPr/>
          <p:nvPr/>
        </p:nvSpPr>
        <p:spPr>
          <a:xfrm>
            <a:off x="573547" y="898044"/>
            <a:ext cx="825669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200"/>
          </a:p>
        </p:txBody>
      </p:sp>
      <p:sp>
        <p:nvSpPr>
          <p:cNvPr id="37" name="TextBox 7">
            <a:extLst>
              <a:ext uri="{FF2B5EF4-FFF2-40B4-BE49-F238E27FC236}">
                <a16:creationId xmlns:a16="http://schemas.microsoft.com/office/drawing/2014/main" id="{9C9DB94C-8B98-43D2-E8A6-8382AF874382}"/>
              </a:ext>
            </a:extLst>
          </p:cNvPr>
          <p:cNvSpPr txBox="1"/>
          <p:nvPr/>
        </p:nvSpPr>
        <p:spPr>
          <a:xfrm>
            <a:off x="578413" y="510047"/>
            <a:ext cx="1997201" cy="276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33"/>
              </a:lnSpc>
              <a:spcBef>
                <a:spcPct val="0"/>
              </a:spcBef>
            </a:pPr>
            <a:r>
              <a:rPr lang="en-US" sz="16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Result</a:t>
            </a:r>
            <a:endParaRPr lang="ko-KR" altLang="en-US" sz="1600" b="1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9969127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47632" y="3407037"/>
            <a:ext cx="9696738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200"/>
          </a:p>
        </p:txBody>
      </p:sp>
      <p:sp>
        <p:nvSpPr>
          <p:cNvPr id="5" name="TextBox 5"/>
          <p:cNvSpPr txBox="1"/>
          <p:nvPr/>
        </p:nvSpPr>
        <p:spPr>
          <a:xfrm>
            <a:off x="1458375" y="2767637"/>
            <a:ext cx="2560340" cy="49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Q&amp;A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47632" y="3407037"/>
            <a:ext cx="9696738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200"/>
          </a:p>
        </p:txBody>
      </p:sp>
      <p:sp>
        <p:nvSpPr>
          <p:cNvPr id="5" name="TextBox 5"/>
          <p:cNvSpPr txBox="1"/>
          <p:nvPr/>
        </p:nvSpPr>
        <p:spPr>
          <a:xfrm>
            <a:off x="1458375" y="2767637"/>
            <a:ext cx="2560340" cy="49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810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F7BDC385-9049-B50F-F947-55C05FA1B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1" b="4106"/>
          <a:stretch/>
        </p:blipFill>
        <p:spPr>
          <a:xfrm>
            <a:off x="2392428" y="1855062"/>
            <a:ext cx="2451293" cy="4655312"/>
          </a:xfrm>
          <a:prstGeom prst="rect">
            <a:avLst/>
          </a:prstGeom>
        </p:spPr>
      </p:pic>
      <p:sp>
        <p:nvSpPr>
          <p:cNvPr id="18" name="TextBox 14">
            <a:extLst>
              <a:ext uri="{FF2B5EF4-FFF2-40B4-BE49-F238E27FC236}">
                <a16:creationId xmlns:a16="http://schemas.microsoft.com/office/drawing/2014/main" id="{146D2B20-8D9E-DE86-3FA1-5FC9AEC70379}"/>
              </a:ext>
            </a:extLst>
          </p:cNvPr>
          <p:cNvSpPr txBox="1"/>
          <p:nvPr/>
        </p:nvSpPr>
        <p:spPr>
          <a:xfrm>
            <a:off x="6358434" y="2877492"/>
            <a:ext cx="6426211" cy="10465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467" b="1">
              <a:latin typeface="+mn-ea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sz="1600" b="1" err="1">
                <a:latin typeface="+mn-ea"/>
                <a:cs typeface="+mn-lt"/>
              </a:rPr>
              <a:t>사용자의</a:t>
            </a:r>
            <a:r>
              <a:rPr lang="en-US" sz="1600" b="1">
                <a:latin typeface="+mn-ea"/>
                <a:cs typeface="+mn-lt"/>
              </a:rPr>
              <a:t> </a:t>
            </a:r>
            <a:r>
              <a:rPr lang="en-US" sz="1600" b="1" err="1">
                <a:latin typeface="+mn-ea"/>
                <a:cs typeface="+mn-lt"/>
              </a:rPr>
              <a:t>개별</a:t>
            </a:r>
            <a:r>
              <a:rPr lang="en-US" sz="1600" b="1">
                <a:latin typeface="+mn-ea"/>
                <a:cs typeface="+mn-lt"/>
              </a:rPr>
              <a:t> </a:t>
            </a:r>
            <a:r>
              <a:rPr lang="en-US" sz="1600" b="1" err="1">
                <a:latin typeface="+mn-ea"/>
                <a:cs typeface="+mn-lt"/>
              </a:rPr>
              <a:t>관심사에</a:t>
            </a:r>
            <a:r>
              <a:rPr lang="en-US" sz="1600" b="1">
                <a:latin typeface="+mn-ea"/>
                <a:cs typeface="+mn-lt"/>
              </a:rPr>
              <a:t> </a:t>
            </a:r>
            <a:r>
              <a:rPr lang="en-US" sz="1600" b="1" err="1">
                <a:latin typeface="+mn-ea"/>
                <a:cs typeface="+mn-lt"/>
              </a:rPr>
              <a:t>맞춘</a:t>
            </a:r>
            <a:r>
              <a:rPr lang="en-US" sz="1600" b="1">
                <a:latin typeface="+mn-ea"/>
                <a:cs typeface="+mn-lt"/>
              </a:rPr>
              <a:t> </a:t>
            </a:r>
            <a:r>
              <a:rPr lang="en-US" sz="1600" b="1" err="1">
                <a:latin typeface="+mn-ea"/>
                <a:cs typeface="+mn-lt"/>
              </a:rPr>
              <a:t>정보</a:t>
            </a:r>
            <a:r>
              <a:rPr lang="en-US" sz="1600" b="1">
                <a:latin typeface="+mn-ea"/>
                <a:cs typeface="+mn-lt"/>
              </a:rPr>
              <a:t> </a:t>
            </a:r>
            <a:r>
              <a:rPr lang="en-US" sz="1600" b="1" err="1">
                <a:latin typeface="+mn-ea"/>
                <a:cs typeface="+mn-lt"/>
              </a:rPr>
              <a:t>제공</a:t>
            </a:r>
            <a:r>
              <a:rPr lang="en-US" sz="1600" b="1">
                <a:latin typeface="+mn-ea"/>
                <a:cs typeface="+mn-lt"/>
              </a:rPr>
              <a:t> </a:t>
            </a:r>
            <a:r>
              <a:rPr lang="en-US" sz="1600" b="1" err="1">
                <a:latin typeface="+mn-ea"/>
                <a:cs typeface="+mn-lt"/>
              </a:rPr>
              <a:t>기능</a:t>
            </a:r>
            <a:r>
              <a:rPr lang="en-US" sz="1600" b="1">
                <a:latin typeface="+mn-ea"/>
                <a:cs typeface="+mn-lt"/>
              </a:rPr>
              <a:t> </a:t>
            </a:r>
            <a:r>
              <a:rPr lang="en-US" sz="1600" b="1" err="1">
                <a:latin typeface="+mn-ea"/>
                <a:cs typeface="+mn-lt"/>
              </a:rPr>
              <a:t>부재</a:t>
            </a:r>
            <a:endParaRPr lang="en-US" sz="1600" b="1">
              <a:latin typeface="+mn-ea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  <a:cs typeface="Calibri"/>
              </a:rPr>
              <a:t>제한적인 질의만 가능</a:t>
            </a:r>
            <a:endParaRPr lang="en-US" sz="1600" b="1">
              <a:latin typeface="+mn-ea"/>
              <a:cs typeface="Calibri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5C543D2-EE15-A432-436A-5C8800716B74}"/>
              </a:ext>
            </a:extLst>
          </p:cNvPr>
          <p:cNvGrpSpPr/>
          <p:nvPr/>
        </p:nvGrpSpPr>
        <p:grpSpPr>
          <a:xfrm>
            <a:off x="564618" y="1050828"/>
            <a:ext cx="1498647" cy="562022"/>
            <a:chOff x="846926" y="1868850"/>
            <a:chExt cx="2247971" cy="843033"/>
          </a:xfrm>
        </p:grpSpPr>
        <p:grpSp>
          <p:nvGrpSpPr>
            <p:cNvPr id="4" name="Group 11">
              <a:extLst>
                <a:ext uri="{FF2B5EF4-FFF2-40B4-BE49-F238E27FC236}">
                  <a16:creationId xmlns:a16="http://schemas.microsoft.com/office/drawing/2014/main" id="{6BF8F587-9E62-1D1C-3227-98E32B8B48DB}"/>
                </a:ext>
              </a:extLst>
            </p:cNvPr>
            <p:cNvGrpSpPr/>
            <p:nvPr/>
          </p:nvGrpSpPr>
          <p:grpSpPr>
            <a:xfrm>
              <a:off x="846926" y="1868850"/>
              <a:ext cx="2247971" cy="843033"/>
              <a:chOff x="0" y="-38100"/>
              <a:chExt cx="592058" cy="222033"/>
            </a:xfrm>
          </p:grpSpPr>
          <p:sp>
            <p:nvSpPr>
              <p:cNvPr id="8" name="Freeform 12">
                <a:extLst>
                  <a:ext uri="{FF2B5EF4-FFF2-40B4-BE49-F238E27FC236}">
                    <a16:creationId xmlns:a16="http://schemas.microsoft.com/office/drawing/2014/main" id="{1A6CA6D3-466E-14CB-504D-767DDB44594D}"/>
                  </a:ext>
                </a:extLst>
              </p:cNvPr>
              <p:cNvSpPr/>
              <p:nvPr/>
            </p:nvSpPr>
            <p:spPr>
              <a:xfrm>
                <a:off x="0" y="0"/>
                <a:ext cx="592058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592058" h="183933">
                    <a:moveTo>
                      <a:pt x="91967" y="0"/>
                    </a:moveTo>
                    <a:lnTo>
                      <a:pt x="500091" y="0"/>
                    </a:lnTo>
                    <a:cubicBezTo>
                      <a:pt x="524483" y="0"/>
                      <a:pt x="547875" y="9689"/>
                      <a:pt x="565122" y="26936"/>
                    </a:cubicBezTo>
                    <a:cubicBezTo>
                      <a:pt x="582369" y="44184"/>
                      <a:pt x="592058" y="67576"/>
                      <a:pt x="592058" y="91967"/>
                    </a:cubicBezTo>
                    <a:lnTo>
                      <a:pt x="592058" y="91967"/>
                    </a:lnTo>
                    <a:cubicBezTo>
                      <a:pt x="592058" y="116358"/>
                      <a:pt x="582369" y="139750"/>
                      <a:pt x="565122" y="156997"/>
                    </a:cubicBezTo>
                    <a:cubicBezTo>
                      <a:pt x="547875" y="174244"/>
                      <a:pt x="524483" y="183933"/>
                      <a:pt x="500091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/>
              <a:lstStyle/>
              <a:p>
                <a:endParaRPr lang="ko-KR" altLang="en-US" sz="1200">
                  <a:latin typeface="+mj-ea"/>
                  <a:ea typeface="+mj-ea"/>
                </a:endParaRPr>
              </a:p>
            </p:txBody>
          </p:sp>
          <p:sp>
            <p:nvSpPr>
              <p:cNvPr id="9" name="TextBox 13">
                <a:extLst>
                  <a:ext uri="{FF2B5EF4-FFF2-40B4-BE49-F238E27FC236}">
                    <a16:creationId xmlns:a16="http://schemas.microsoft.com/office/drawing/2014/main" id="{F4536758-F27C-0862-BBFF-244DD92E851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92058" cy="222033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053"/>
                  </a:lnSpc>
                </a:pPr>
                <a:endParaRPr sz="1200">
                  <a:latin typeface="+mj-ea"/>
                  <a:ea typeface="+mj-ea"/>
                </a:endParaRPr>
              </a:p>
            </p:txBody>
          </p:sp>
        </p:grpSp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D0647597-3E41-BCE3-9B63-FE691DFBFBC7}"/>
                </a:ext>
              </a:extLst>
            </p:cNvPr>
            <p:cNvSpPr txBox="1"/>
            <p:nvPr/>
          </p:nvSpPr>
          <p:spPr>
            <a:xfrm>
              <a:off x="1081042" y="2131638"/>
              <a:ext cx="1760688" cy="40164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333"/>
                </a:lnSpc>
                <a:spcBef>
                  <a:spcPct val="0"/>
                </a:spcBef>
              </a:pPr>
              <a:r>
                <a:rPr lang="ko-KR" altLang="en-US" sz="1666" b="1">
                  <a:solidFill>
                    <a:srgbClr val="FEFBEE"/>
                  </a:solidFill>
                  <a:latin typeface="+mj-ea"/>
                  <a:ea typeface="+mj-ea"/>
                  <a:cs typeface="Source Han Sans KR Bold"/>
                  <a:sym typeface="Source Han Sans KR Bold"/>
                </a:rPr>
                <a:t>문제 제기</a:t>
              </a:r>
              <a:endParaRPr lang="en-US" sz="1666" b="1">
                <a:solidFill>
                  <a:srgbClr val="FEFBEE"/>
                </a:solidFill>
                <a:latin typeface="+mj-ea"/>
                <a:ea typeface="+mj-ea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C67F723-6EF0-3480-812D-0154349D80FC}"/>
              </a:ext>
            </a:extLst>
          </p:cNvPr>
          <p:cNvSpPr txBox="1"/>
          <p:nvPr/>
        </p:nvSpPr>
        <p:spPr>
          <a:xfrm>
            <a:off x="2210633" y="1205071"/>
            <a:ext cx="4023858" cy="37702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850" b="1">
                <a:latin typeface="+mj-ea"/>
                <a:ea typeface="+mj-ea"/>
              </a:rPr>
              <a:t>기존 </a:t>
            </a:r>
            <a:r>
              <a:rPr lang="en" altLang="ko-KR" sz="1850" b="1">
                <a:latin typeface="+mj-ea"/>
                <a:ea typeface="+mj-ea"/>
              </a:rPr>
              <a:t>K</a:t>
            </a:r>
            <a:r>
              <a:rPr lang="en-US" altLang="ko-KR" sz="1850" b="1" err="1">
                <a:latin typeface="+mj-ea"/>
                <a:ea typeface="+mj-ea"/>
              </a:rPr>
              <a:t>ingobot</a:t>
            </a:r>
            <a:r>
              <a:rPr lang="en-US" altLang="ko-KR" sz="1850" b="1">
                <a:latin typeface="+mj-ea"/>
                <a:ea typeface="+mj-ea"/>
              </a:rPr>
              <a:t>(</a:t>
            </a:r>
            <a:r>
              <a:rPr lang="en-US" altLang="ko-KR" sz="1850" b="1" err="1">
                <a:latin typeface="+mj-ea"/>
                <a:ea typeface="+mj-ea"/>
              </a:rPr>
              <a:t>챗봇</a:t>
            </a:r>
            <a:r>
              <a:rPr lang="en-US" altLang="ko-KR" sz="1850" b="1">
                <a:latin typeface="+mj-ea"/>
                <a:ea typeface="+mj-ea"/>
              </a:rPr>
              <a:t>)</a:t>
            </a:r>
            <a:r>
              <a:rPr lang="en" altLang="ko-KR" sz="1850" b="1">
                <a:latin typeface="+mj-ea"/>
                <a:ea typeface="+mj-ea"/>
              </a:rPr>
              <a:t> </a:t>
            </a:r>
            <a:r>
              <a:rPr lang="ko-KR" altLang="en-US" sz="1850" b="1">
                <a:latin typeface="+mj-ea"/>
                <a:ea typeface="+mj-ea"/>
              </a:rPr>
              <a:t>서비스의 한계</a:t>
            </a:r>
            <a:endParaRPr lang="en-US" altLang="ko-KR" sz="1850" b="1">
              <a:latin typeface="+mj-ea"/>
              <a:ea typeface="+mj-ea"/>
            </a:endParaRP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1AB048A1-B065-E783-DB8C-83D57E1DB0DC}"/>
              </a:ext>
            </a:extLst>
          </p:cNvPr>
          <p:cNvCxnSpPr/>
          <p:nvPr/>
        </p:nvCxnSpPr>
        <p:spPr>
          <a:xfrm flipV="1">
            <a:off x="4215216" y="3512498"/>
            <a:ext cx="2019603" cy="932655"/>
          </a:xfrm>
          <a:prstGeom prst="curvedConnector3">
            <a:avLst/>
          </a:prstGeom>
          <a:ln w="38100">
            <a:solidFill>
              <a:schemeClr val="tx1"/>
            </a:solidFill>
            <a:headEnd type="arrow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AutoShape 2">
            <a:extLst>
              <a:ext uri="{FF2B5EF4-FFF2-40B4-BE49-F238E27FC236}">
                <a16:creationId xmlns:a16="http://schemas.microsoft.com/office/drawing/2014/main" id="{49B2A4AB-22C4-98E6-5862-7505C0CA1D83}"/>
              </a:ext>
            </a:extLst>
          </p:cNvPr>
          <p:cNvSpPr/>
          <p:nvPr/>
        </p:nvSpPr>
        <p:spPr>
          <a:xfrm>
            <a:off x="573547" y="898044"/>
            <a:ext cx="1248903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20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7284F6CD-060D-3384-50BF-D491528A60F6}"/>
              </a:ext>
            </a:extLst>
          </p:cNvPr>
          <p:cNvSpPr txBox="1"/>
          <p:nvPr/>
        </p:nvSpPr>
        <p:spPr>
          <a:xfrm>
            <a:off x="578413" y="510047"/>
            <a:ext cx="1997201" cy="276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33"/>
              </a:lnSpc>
              <a:spcBef>
                <a:spcPct val="0"/>
              </a:spcBef>
            </a:pPr>
            <a:r>
              <a:rPr lang="en-US" sz="1633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 Motivation</a:t>
            </a:r>
            <a:endParaRPr lang="en-US" sz="1633" b="1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168648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4AF84-F6A2-4739-5F63-66D2BCDDE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E653DF-5718-E716-8385-4777319E8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/>
              <a:t>Goal &amp; progress</a:t>
            </a:r>
            <a:endParaRPr lang="ko-KR" altLang="en-US" sz="360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A1E18A-9CE2-4477-11DF-500A492511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목표 </a:t>
            </a:r>
            <a:r>
              <a:rPr lang="en-US" altLang="ko-KR"/>
              <a:t>&amp; </a:t>
            </a:r>
            <a:r>
              <a:rPr lang="ko-KR" altLang="en-US"/>
              <a:t>개발 진행 과정</a:t>
            </a:r>
          </a:p>
        </p:txBody>
      </p:sp>
    </p:spTree>
    <p:extLst>
      <p:ext uri="{BB962C8B-B14F-4D97-AF65-F5344CB8AC3E}">
        <p14:creationId xmlns:p14="http://schemas.microsoft.com/office/powerpoint/2010/main" val="726824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F95C686D-543C-450C-7A43-1803B2ECE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685" y="1440104"/>
            <a:ext cx="2954271" cy="5877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90CD065F-66D1-B476-B272-3A36CFD188BC}"/>
              </a:ext>
            </a:extLst>
          </p:cNvPr>
          <p:cNvSpPr/>
          <p:nvPr/>
        </p:nvSpPr>
        <p:spPr>
          <a:xfrm>
            <a:off x="573547" y="898044"/>
            <a:ext cx="1356853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800"/>
          </a:p>
        </p:txBody>
      </p:sp>
      <p:sp>
        <p:nvSpPr>
          <p:cNvPr id="6" name="TextBox 26">
            <a:extLst>
              <a:ext uri="{FF2B5EF4-FFF2-40B4-BE49-F238E27FC236}">
                <a16:creationId xmlns:a16="http://schemas.microsoft.com/office/drawing/2014/main" id="{CAB0ACBC-4266-5CDF-5519-71C089296976}"/>
              </a:ext>
            </a:extLst>
          </p:cNvPr>
          <p:cNvSpPr txBox="1"/>
          <p:nvPr/>
        </p:nvSpPr>
        <p:spPr>
          <a:xfrm>
            <a:off x="588723" y="530924"/>
            <a:ext cx="1320800" cy="279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333"/>
              </a:lnSpc>
              <a:spcBef>
                <a:spcPct val="0"/>
              </a:spcBef>
            </a:pPr>
            <a:r>
              <a:rPr lang="en-US" sz="16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 Goal</a:t>
            </a:r>
            <a:endParaRPr lang="ko-KR" altLang="en-US" sz="1600" b="1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CA34E7-9E23-2F0E-A72F-10BF2F8D5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31" y="1465208"/>
            <a:ext cx="2607733" cy="2607733"/>
          </a:xfrm>
          <a:prstGeom prst="rect">
            <a:avLst/>
          </a:prstGeom>
        </p:spPr>
      </p:pic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AF2BDB01-B39C-1981-644D-B2B63F1043CB}"/>
              </a:ext>
            </a:extLst>
          </p:cNvPr>
          <p:cNvSpPr/>
          <p:nvPr/>
        </p:nvSpPr>
        <p:spPr>
          <a:xfrm>
            <a:off x="803124" y="4449507"/>
            <a:ext cx="2614184" cy="1311124"/>
          </a:xfrm>
          <a:prstGeom prst="bracketPair">
            <a:avLst/>
          </a:prstGeom>
          <a:solidFill>
            <a:srgbClr val="FEFBEE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867">
                <a:solidFill>
                  <a:sysClr val="windowText" lastClr="000000"/>
                </a:solidFill>
                <a:latin typeface="+mn-ea"/>
              </a:rPr>
              <a:t>소프트웨어학과</a:t>
            </a:r>
            <a:r>
              <a:rPr lang="en-US" altLang="ko-KR" sz="1867">
                <a:solidFill>
                  <a:sysClr val="windowText" lastClr="000000"/>
                </a:solidFill>
                <a:latin typeface="+mn-ea"/>
              </a:rPr>
              <a:t>, </a:t>
            </a:r>
            <a:br>
              <a:rPr lang="en-US" altLang="ko-KR" sz="1867">
                <a:solidFill>
                  <a:sysClr val="windowText" lastClr="000000"/>
                </a:solidFill>
                <a:latin typeface="+mn-ea"/>
              </a:rPr>
            </a:br>
            <a:r>
              <a:rPr lang="ko-KR" altLang="en-US" sz="1867">
                <a:solidFill>
                  <a:sysClr val="windowText" lastClr="000000"/>
                </a:solidFill>
                <a:latin typeface="+mn-ea"/>
              </a:rPr>
              <a:t>졸업요건</a:t>
            </a:r>
            <a:r>
              <a:rPr lang="en-US" altLang="ko-KR" sz="1867">
                <a:solidFill>
                  <a:sysClr val="windowText" lastClr="000000"/>
                </a:solidFill>
                <a:latin typeface="+mn-ea"/>
              </a:rPr>
              <a:t>, </a:t>
            </a:r>
            <a:br>
              <a:rPr lang="en-US" altLang="ko-KR" sz="1867">
                <a:solidFill>
                  <a:sysClr val="windowText" lastClr="000000"/>
                </a:solidFill>
                <a:latin typeface="+mn-ea"/>
              </a:rPr>
            </a:br>
            <a:r>
              <a:rPr lang="ko-KR" altLang="en-US" sz="1867">
                <a:solidFill>
                  <a:sysClr val="windowText" lastClr="000000"/>
                </a:solidFill>
                <a:latin typeface="+mn-ea"/>
              </a:rPr>
              <a:t>장학제도 </a:t>
            </a:r>
            <a:r>
              <a:rPr lang="en-US" altLang="ko-KR" sz="1867">
                <a:solidFill>
                  <a:sysClr val="windowText" lastClr="000000"/>
                </a:solidFill>
                <a:latin typeface="+mn-ea"/>
              </a:rPr>
              <a:t>…</a:t>
            </a:r>
            <a:endParaRPr lang="ko-KR" altLang="en-US" sz="1867">
              <a:solidFill>
                <a:sysClr val="windowText" lastClr="000000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FBC4A4-FF93-EFF2-FF7A-ACFDAF352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451" y="841246"/>
            <a:ext cx="4742971" cy="6752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7C85AA0-DEDB-A568-AF83-828136256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5604" y="1389387"/>
            <a:ext cx="3416777" cy="5017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298151-C4C4-1E06-D2F1-8D1613982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8118" y="1891107"/>
            <a:ext cx="5368437" cy="8563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71D9A0-6CB4-D42C-9052-6B41F6D1F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4608" y="2453542"/>
            <a:ext cx="4026957" cy="5877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E731FB9-7EB7-CA03-8D83-CA4B69B31C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7032" y="2009837"/>
            <a:ext cx="1758779" cy="2888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1FD41BE-5E4F-A475-0CFD-706A613CFD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8885" y="2897744"/>
            <a:ext cx="874230" cy="1435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A432828-53ED-1DCE-9616-C23B38F948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53876" y="5103564"/>
            <a:ext cx="6883454" cy="8563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8F8A4CE-FBC7-98C7-D4FF-E82ED065D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7905" y="971804"/>
            <a:ext cx="1374403" cy="2734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D1C7484A-89DF-C5E0-2D4A-A45AD15E096A}"/>
              </a:ext>
            </a:extLst>
          </p:cNvPr>
          <p:cNvSpPr/>
          <p:nvPr/>
        </p:nvSpPr>
        <p:spPr>
          <a:xfrm>
            <a:off x="1886858" y="3924904"/>
            <a:ext cx="359373" cy="470844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/>
          </a:p>
        </p:txBody>
      </p:sp>
      <p:pic>
        <p:nvPicPr>
          <p:cNvPr id="7" name="그림 6" descr="어둠, 블랙, 천체, 우주이(가) 표시된 사진&#10;&#10;자동 생성된 설명">
            <a:extLst>
              <a:ext uri="{FF2B5EF4-FFF2-40B4-BE49-F238E27FC236}">
                <a16:creationId xmlns:a16="http://schemas.microsoft.com/office/drawing/2014/main" id="{7184A4CC-D98A-EB32-D3AD-A6D1DA16B1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7459" y="3304873"/>
            <a:ext cx="2117272" cy="169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17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6"/>
          <p:cNvSpPr txBox="1"/>
          <p:nvPr/>
        </p:nvSpPr>
        <p:spPr>
          <a:xfrm>
            <a:off x="584617" y="510047"/>
            <a:ext cx="1995357" cy="2787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333"/>
              </a:lnSpc>
              <a:spcBef>
                <a:spcPct val="0"/>
              </a:spcBef>
            </a:pPr>
            <a:r>
              <a:rPr lang="en-US" sz="16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</a:t>
            </a:r>
            <a:r>
              <a:rPr lang="en-US" altLang="ko-KR" sz="16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</a:t>
            </a:r>
            <a:r>
              <a:rPr lang="en-US" sz="16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Goal</a:t>
            </a:r>
            <a:endParaRPr lang="ko-KR" altLang="en-US" sz="1633" b="1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</a:endParaRPr>
          </a:p>
        </p:txBody>
      </p:sp>
      <p:sp>
        <p:nvSpPr>
          <p:cNvPr id="32" name="AutoShape 2">
            <a:extLst>
              <a:ext uri="{FF2B5EF4-FFF2-40B4-BE49-F238E27FC236}">
                <a16:creationId xmlns:a16="http://schemas.microsoft.com/office/drawing/2014/main" id="{67ED9B30-5920-6D17-F14E-401231A538BC}"/>
              </a:ext>
            </a:extLst>
          </p:cNvPr>
          <p:cNvSpPr/>
          <p:nvPr/>
        </p:nvSpPr>
        <p:spPr>
          <a:xfrm>
            <a:off x="573547" y="898044"/>
            <a:ext cx="1356853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800"/>
          </a:p>
        </p:txBody>
      </p:sp>
      <p:grpSp>
        <p:nvGrpSpPr>
          <p:cNvPr id="62" name="Group 3">
            <a:extLst>
              <a:ext uri="{FF2B5EF4-FFF2-40B4-BE49-F238E27FC236}">
                <a16:creationId xmlns:a16="http://schemas.microsoft.com/office/drawing/2014/main" id="{06269AD4-E9B8-D31E-4D3B-9F3483F5594C}"/>
              </a:ext>
            </a:extLst>
          </p:cNvPr>
          <p:cNvGrpSpPr/>
          <p:nvPr/>
        </p:nvGrpSpPr>
        <p:grpSpPr>
          <a:xfrm>
            <a:off x="336439" y="1570839"/>
            <a:ext cx="11342761" cy="4766005"/>
            <a:chOff x="0" y="-38100"/>
            <a:chExt cx="4456348" cy="1903485"/>
          </a:xfrm>
        </p:grpSpPr>
        <p:sp>
          <p:nvSpPr>
            <p:cNvPr id="63" name="Freeform 4">
              <a:extLst>
                <a:ext uri="{FF2B5EF4-FFF2-40B4-BE49-F238E27FC236}">
                  <a16:creationId xmlns:a16="http://schemas.microsoft.com/office/drawing/2014/main" id="{B7516BE5-2889-FC93-1A22-F4806B6B90FA}"/>
                </a:ext>
              </a:extLst>
            </p:cNvPr>
            <p:cNvSpPr/>
            <p:nvPr/>
          </p:nvSpPr>
          <p:spPr>
            <a:xfrm>
              <a:off x="0" y="0"/>
              <a:ext cx="4456348" cy="1865385"/>
            </a:xfrm>
            <a:custGeom>
              <a:avLst/>
              <a:gdLst/>
              <a:ahLst/>
              <a:cxnLst/>
              <a:rect l="l" t="t" r="r" b="b"/>
              <a:pathLst>
                <a:path w="4456348" h="1865385">
                  <a:moveTo>
                    <a:pt x="0" y="0"/>
                  </a:moveTo>
                  <a:lnTo>
                    <a:pt x="4456348" y="0"/>
                  </a:lnTo>
                  <a:lnTo>
                    <a:pt x="4456348" y="1865385"/>
                  </a:lnTo>
                  <a:lnTo>
                    <a:pt x="0" y="18653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>
                <a:latin typeface="+mn-ea"/>
              </a:endParaRPr>
            </a:p>
          </p:txBody>
        </p:sp>
        <p:sp>
          <p:nvSpPr>
            <p:cNvPr id="64" name="TextBox 5">
              <a:extLst>
                <a:ext uri="{FF2B5EF4-FFF2-40B4-BE49-F238E27FC236}">
                  <a16:creationId xmlns:a16="http://schemas.microsoft.com/office/drawing/2014/main" id="{E4944CF4-C7CF-BF7E-62D8-BB14B906BD6E}"/>
                </a:ext>
              </a:extLst>
            </p:cNvPr>
            <p:cNvSpPr txBox="1"/>
            <p:nvPr/>
          </p:nvSpPr>
          <p:spPr>
            <a:xfrm>
              <a:off x="0" y="-38100"/>
              <a:ext cx="4456348" cy="1903485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053"/>
                </a:lnSpc>
              </a:pPr>
              <a:endParaRPr sz="800">
                <a:latin typeface="+mn-ea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1D8A093E-507D-6133-6576-A5481F5659EF}"/>
              </a:ext>
            </a:extLst>
          </p:cNvPr>
          <p:cNvGrpSpPr/>
          <p:nvPr/>
        </p:nvGrpSpPr>
        <p:grpSpPr>
          <a:xfrm>
            <a:off x="685803" y="2355777"/>
            <a:ext cx="2479665" cy="3588163"/>
            <a:chOff x="1028698" y="3533668"/>
            <a:chExt cx="3719497" cy="5382243"/>
          </a:xfrm>
        </p:grpSpPr>
        <p:sp>
          <p:nvSpPr>
            <p:cNvPr id="66" name="Freeform 6">
              <a:extLst>
                <a:ext uri="{FF2B5EF4-FFF2-40B4-BE49-F238E27FC236}">
                  <a16:creationId xmlns:a16="http://schemas.microsoft.com/office/drawing/2014/main" id="{052E80DC-756E-62AA-C7A0-58E1A3AC1934}"/>
                </a:ext>
              </a:extLst>
            </p:cNvPr>
            <p:cNvSpPr/>
            <p:nvPr/>
          </p:nvSpPr>
          <p:spPr>
            <a:xfrm>
              <a:off x="2053459" y="3533668"/>
              <a:ext cx="1535073" cy="1535073"/>
            </a:xfrm>
            <a:custGeom>
              <a:avLst/>
              <a:gdLst/>
              <a:ahLst/>
              <a:cxnLst/>
              <a:rect l="l" t="t" r="r" b="b"/>
              <a:pathLst>
                <a:path w="1535073" h="1535073">
                  <a:moveTo>
                    <a:pt x="0" y="0"/>
                  </a:moveTo>
                  <a:lnTo>
                    <a:pt x="1535074" y="0"/>
                  </a:lnTo>
                  <a:lnTo>
                    <a:pt x="1535074" y="1535073"/>
                  </a:lnTo>
                  <a:lnTo>
                    <a:pt x="0" y="15350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>
                <a:latin typeface="+mn-ea"/>
              </a:endParaRPr>
            </a:p>
          </p:txBody>
        </p:sp>
        <p:grpSp>
          <p:nvGrpSpPr>
            <p:cNvPr id="67" name="Group 10">
              <a:extLst>
                <a:ext uri="{FF2B5EF4-FFF2-40B4-BE49-F238E27FC236}">
                  <a16:creationId xmlns:a16="http://schemas.microsoft.com/office/drawing/2014/main" id="{5A3811ED-F176-145A-C767-9A9B37F9F3BE}"/>
                </a:ext>
              </a:extLst>
            </p:cNvPr>
            <p:cNvGrpSpPr/>
            <p:nvPr/>
          </p:nvGrpSpPr>
          <p:grpSpPr>
            <a:xfrm>
              <a:off x="1414164" y="5166374"/>
              <a:ext cx="2813665" cy="843033"/>
              <a:chOff x="0" y="-38100"/>
              <a:chExt cx="741047" cy="222033"/>
            </a:xfrm>
          </p:grpSpPr>
          <p:sp>
            <p:nvSpPr>
              <p:cNvPr id="70" name="Freeform 11">
                <a:extLst>
                  <a:ext uri="{FF2B5EF4-FFF2-40B4-BE49-F238E27FC236}">
                    <a16:creationId xmlns:a16="http://schemas.microsoft.com/office/drawing/2014/main" id="{D0D34888-85EE-70B7-67A9-FD93582D2C28}"/>
                  </a:ext>
                </a:extLst>
              </p:cNvPr>
              <p:cNvSpPr/>
              <p:nvPr/>
            </p:nvSpPr>
            <p:spPr>
              <a:xfrm>
                <a:off x="0" y="0"/>
                <a:ext cx="741047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741047" h="183933">
                    <a:moveTo>
                      <a:pt x="91967" y="0"/>
                    </a:moveTo>
                    <a:lnTo>
                      <a:pt x="649081" y="0"/>
                    </a:lnTo>
                    <a:cubicBezTo>
                      <a:pt x="673472" y="0"/>
                      <a:pt x="696864" y="9689"/>
                      <a:pt x="714111" y="26936"/>
                    </a:cubicBezTo>
                    <a:cubicBezTo>
                      <a:pt x="731358" y="44184"/>
                      <a:pt x="741047" y="67576"/>
                      <a:pt x="741047" y="91967"/>
                    </a:cubicBezTo>
                    <a:lnTo>
                      <a:pt x="741047" y="91967"/>
                    </a:lnTo>
                    <a:cubicBezTo>
                      <a:pt x="741047" y="116358"/>
                      <a:pt x="731358" y="139750"/>
                      <a:pt x="714111" y="156997"/>
                    </a:cubicBezTo>
                    <a:cubicBezTo>
                      <a:pt x="696864" y="174244"/>
                      <a:pt x="673472" y="183933"/>
                      <a:pt x="649081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800">
                  <a:latin typeface="+mn-ea"/>
                </a:endParaRPr>
              </a:p>
            </p:txBody>
          </p:sp>
          <p:sp>
            <p:nvSpPr>
              <p:cNvPr id="71" name="TextBox 12">
                <a:extLst>
                  <a:ext uri="{FF2B5EF4-FFF2-40B4-BE49-F238E27FC236}">
                    <a16:creationId xmlns:a16="http://schemas.microsoft.com/office/drawing/2014/main" id="{598E398B-4E9E-3405-E7E4-D09BD16F3C5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741047" cy="222033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053"/>
                  </a:lnSpc>
                </a:pPr>
                <a:endParaRPr sz="800">
                  <a:latin typeface="+mn-ea"/>
                </a:endParaRPr>
              </a:p>
            </p:txBody>
          </p:sp>
        </p:grpSp>
        <p:sp>
          <p:nvSpPr>
            <p:cNvPr id="68" name="TextBox 13">
              <a:extLst>
                <a:ext uri="{FF2B5EF4-FFF2-40B4-BE49-F238E27FC236}">
                  <a16:creationId xmlns:a16="http://schemas.microsoft.com/office/drawing/2014/main" id="{65987662-FDA6-B725-26C2-7198BBA0B874}"/>
                </a:ext>
              </a:extLst>
            </p:cNvPr>
            <p:cNvSpPr txBox="1"/>
            <p:nvPr/>
          </p:nvSpPr>
          <p:spPr>
            <a:xfrm>
              <a:off x="1855883" y="5425271"/>
              <a:ext cx="1930227" cy="390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333"/>
                </a:lnSpc>
                <a:spcBef>
                  <a:spcPct val="0"/>
                </a:spcBef>
              </a:pPr>
              <a:r>
                <a:rPr lang="en-US" altLang="ko-KR" sz="1400" err="1">
                  <a:solidFill>
                    <a:srgbClr val="FEFBEE"/>
                  </a:solidFill>
                  <a:latin typeface="+mj-ea"/>
                  <a:ea typeface="+mj-ea"/>
                  <a:cs typeface="Source Han Sans KR Bold"/>
                </a:rPr>
                <a:t>교내일정</a:t>
              </a:r>
              <a:r>
                <a:rPr lang="en-US" altLang="ko-KR" sz="1400">
                  <a:solidFill>
                    <a:srgbClr val="FEFBEE"/>
                  </a:solidFill>
                  <a:latin typeface="+mj-ea"/>
                  <a:ea typeface="+mj-ea"/>
                  <a:cs typeface="Source Han Sans KR Bold"/>
                </a:rPr>
                <a:t> </a:t>
              </a:r>
              <a:r>
                <a:rPr lang="en-US" altLang="ko-KR" sz="1400" err="1">
                  <a:solidFill>
                    <a:srgbClr val="FEFBEE"/>
                  </a:solidFill>
                  <a:latin typeface="+mj-ea"/>
                  <a:ea typeface="+mj-ea"/>
                  <a:cs typeface="Source Han Sans KR Bold"/>
                </a:rPr>
                <a:t>정리</a:t>
              </a:r>
              <a:endParaRPr lang="en-US" altLang="ko-KR" sz="1400">
                <a:solidFill>
                  <a:srgbClr val="FEFBEE"/>
                </a:solidFill>
                <a:latin typeface="+mj-ea"/>
                <a:ea typeface="+mj-ea"/>
                <a:cs typeface="Source Han Sans KR Bold"/>
              </a:endParaRPr>
            </a:p>
          </p:txBody>
        </p:sp>
        <p:sp>
          <p:nvSpPr>
            <p:cNvPr id="69" name="TextBox 27">
              <a:extLst>
                <a:ext uri="{FF2B5EF4-FFF2-40B4-BE49-F238E27FC236}">
                  <a16:creationId xmlns:a16="http://schemas.microsoft.com/office/drawing/2014/main" id="{B06D3959-A462-EAC7-12F5-CC086AA069CF}"/>
                </a:ext>
              </a:extLst>
            </p:cNvPr>
            <p:cNvSpPr txBox="1"/>
            <p:nvPr/>
          </p:nvSpPr>
          <p:spPr>
            <a:xfrm>
              <a:off x="1028698" y="6255568"/>
              <a:ext cx="3719497" cy="26603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11" indent="-228611">
                <a:lnSpc>
                  <a:spcPts val="2000"/>
                </a:lnSpc>
                <a:buFont typeface="Calibri"/>
                <a:buChar char="-"/>
              </a:pPr>
              <a:r>
                <a:rPr lang="ko-KR" altLang="en-US" sz="1100">
                  <a:solidFill>
                    <a:srgbClr val="090807"/>
                  </a:solidFill>
                  <a:latin typeface="+mn-ea"/>
                  <a:cs typeface="Source Han Sans KR"/>
                </a:rPr>
                <a:t>캘린더 및 리스트형으로 정리된 </a:t>
              </a:r>
              <a:br>
                <a:rPr lang="en-US" altLang="ko-KR" sz="1100">
                  <a:solidFill>
                    <a:srgbClr val="090807"/>
                  </a:solidFill>
                  <a:latin typeface="+mn-ea"/>
                  <a:cs typeface="Source Han Sans KR"/>
                </a:rPr>
              </a:br>
              <a:r>
                <a:rPr lang="ko-KR" altLang="en-US" sz="1100">
                  <a:solidFill>
                    <a:srgbClr val="090807"/>
                  </a:solidFill>
                  <a:latin typeface="+mn-ea"/>
                  <a:cs typeface="Source Han Sans KR"/>
                </a:rPr>
                <a:t>교내 일정을 제시</a:t>
              </a:r>
              <a:endParaRPr lang="ko-KR" sz="1100">
                <a:solidFill>
                  <a:srgbClr val="000000"/>
                </a:solidFill>
                <a:latin typeface="+mn-ea"/>
                <a:cs typeface="Calibri"/>
              </a:endParaRPr>
            </a:p>
            <a:p>
              <a:pPr marL="228611" indent="-228611">
                <a:lnSpc>
                  <a:spcPts val="2000"/>
                </a:lnSpc>
                <a:buFont typeface="Calibri"/>
                <a:buChar char="-"/>
              </a:pPr>
              <a:r>
                <a:rPr lang="ko-KR" altLang="en-US" sz="1100">
                  <a:solidFill>
                    <a:srgbClr val="090807"/>
                  </a:solidFill>
                  <a:latin typeface="+mn-ea"/>
                  <a:cs typeface="Source Han Sans KR"/>
                </a:rPr>
                <a:t>관련 공지사항이 등록된 일정을 </a:t>
              </a:r>
              <a:br>
                <a:rPr lang="en-US" altLang="ko-KR" sz="1100">
                  <a:solidFill>
                    <a:srgbClr val="090807"/>
                  </a:solidFill>
                  <a:latin typeface="+mn-ea"/>
                  <a:cs typeface="Source Han Sans KR"/>
                </a:rPr>
              </a:br>
              <a:r>
                <a:rPr lang="ko-KR" altLang="en-US" sz="1100">
                  <a:solidFill>
                    <a:srgbClr val="090807"/>
                  </a:solidFill>
                  <a:latin typeface="+mn-ea"/>
                  <a:cs typeface="Source Han Sans KR"/>
                </a:rPr>
                <a:t>짙은 회색으로 표시</a:t>
              </a:r>
              <a:br>
                <a:rPr lang="ko-KR" altLang="en-US" sz="1100">
                  <a:latin typeface="+mn-ea"/>
                  <a:cs typeface="Source Han Sans KR"/>
                </a:rPr>
              </a:br>
              <a:r>
                <a:rPr lang="ko-KR" altLang="en-US" sz="1100">
                  <a:solidFill>
                    <a:srgbClr val="090807"/>
                  </a:solidFill>
                  <a:latin typeface="+mn-ea"/>
                  <a:cs typeface="Source Han Sans KR"/>
                </a:rPr>
                <a:t>일정 클릭 시 공지사항 확인창으로 이동</a:t>
              </a:r>
            </a:p>
            <a:p>
              <a:pPr marL="228611" indent="-228611">
                <a:lnSpc>
                  <a:spcPts val="2000"/>
                </a:lnSpc>
                <a:buFont typeface="Calibri"/>
                <a:buChar char="-"/>
              </a:pPr>
              <a:r>
                <a:rPr lang="ko-KR" altLang="en-US" sz="1100">
                  <a:solidFill>
                    <a:srgbClr val="090807"/>
                  </a:solidFill>
                  <a:latin typeface="+mn-ea"/>
                  <a:cs typeface="Source Han Sans KR"/>
                </a:rPr>
                <a:t>관심 일정 등록을 통해 관련 공지사항 알림 신청 가능</a:t>
              </a: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079216D-F137-A938-C40E-891C316BC728}"/>
              </a:ext>
            </a:extLst>
          </p:cNvPr>
          <p:cNvGrpSpPr/>
          <p:nvPr/>
        </p:nvGrpSpPr>
        <p:grpSpPr>
          <a:xfrm>
            <a:off x="3819977" y="3444250"/>
            <a:ext cx="2221891" cy="1707308"/>
            <a:chOff x="5550718" y="5166374"/>
            <a:chExt cx="3332836" cy="2560962"/>
          </a:xfrm>
        </p:grpSpPr>
        <p:grpSp>
          <p:nvGrpSpPr>
            <p:cNvPr id="74" name="Group 18">
              <a:extLst>
                <a:ext uri="{FF2B5EF4-FFF2-40B4-BE49-F238E27FC236}">
                  <a16:creationId xmlns:a16="http://schemas.microsoft.com/office/drawing/2014/main" id="{7D6CCB02-AAEF-12D2-2F64-4D4573DAFE13}"/>
                </a:ext>
              </a:extLst>
            </p:cNvPr>
            <p:cNvGrpSpPr/>
            <p:nvPr/>
          </p:nvGrpSpPr>
          <p:grpSpPr>
            <a:xfrm>
              <a:off x="5568166" y="5166374"/>
              <a:ext cx="3292329" cy="843033"/>
              <a:chOff x="0" y="-38100"/>
              <a:chExt cx="867115" cy="222033"/>
            </a:xfrm>
          </p:grpSpPr>
          <p:sp>
            <p:nvSpPr>
              <p:cNvPr id="77" name="Freeform 19">
                <a:extLst>
                  <a:ext uri="{FF2B5EF4-FFF2-40B4-BE49-F238E27FC236}">
                    <a16:creationId xmlns:a16="http://schemas.microsoft.com/office/drawing/2014/main" id="{540CB255-1ACE-48F6-0F38-521143AF0DA6}"/>
                  </a:ext>
                </a:extLst>
              </p:cNvPr>
              <p:cNvSpPr/>
              <p:nvPr/>
            </p:nvSpPr>
            <p:spPr>
              <a:xfrm>
                <a:off x="0" y="0"/>
                <a:ext cx="867115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867115" h="183933">
                    <a:moveTo>
                      <a:pt x="91967" y="0"/>
                    </a:moveTo>
                    <a:lnTo>
                      <a:pt x="775149" y="0"/>
                    </a:lnTo>
                    <a:cubicBezTo>
                      <a:pt x="799540" y="0"/>
                      <a:pt x="822932" y="9689"/>
                      <a:pt x="840179" y="26936"/>
                    </a:cubicBezTo>
                    <a:cubicBezTo>
                      <a:pt x="857426" y="44184"/>
                      <a:pt x="867115" y="67576"/>
                      <a:pt x="867115" y="91967"/>
                    </a:cubicBezTo>
                    <a:lnTo>
                      <a:pt x="867115" y="91967"/>
                    </a:lnTo>
                    <a:cubicBezTo>
                      <a:pt x="867115" y="116358"/>
                      <a:pt x="857426" y="139750"/>
                      <a:pt x="840179" y="156997"/>
                    </a:cubicBezTo>
                    <a:cubicBezTo>
                      <a:pt x="822932" y="174244"/>
                      <a:pt x="799540" y="183933"/>
                      <a:pt x="775149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800">
                  <a:latin typeface="+mn-ea"/>
                </a:endParaRPr>
              </a:p>
            </p:txBody>
          </p:sp>
          <p:sp>
            <p:nvSpPr>
              <p:cNvPr id="78" name="TextBox 20">
                <a:extLst>
                  <a:ext uri="{FF2B5EF4-FFF2-40B4-BE49-F238E27FC236}">
                    <a16:creationId xmlns:a16="http://schemas.microsoft.com/office/drawing/2014/main" id="{B943AF4E-86C2-21CB-461C-0A6BABC3935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67115" cy="222033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053"/>
                  </a:lnSpc>
                </a:pPr>
                <a:endParaRPr sz="800">
                  <a:latin typeface="+mn-ea"/>
                </a:endParaRPr>
              </a:p>
            </p:txBody>
          </p:sp>
        </p:grpSp>
        <p:sp>
          <p:nvSpPr>
            <p:cNvPr id="75" name="TextBox 21">
              <a:extLst>
                <a:ext uri="{FF2B5EF4-FFF2-40B4-BE49-F238E27FC236}">
                  <a16:creationId xmlns:a16="http://schemas.microsoft.com/office/drawing/2014/main" id="{373AC847-1CDC-347D-C845-AB2E79F5650C}"/>
                </a:ext>
              </a:extLst>
            </p:cNvPr>
            <p:cNvSpPr txBox="1"/>
            <p:nvPr/>
          </p:nvSpPr>
          <p:spPr>
            <a:xfrm>
              <a:off x="5550718" y="5425271"/>
              <a:ext cx="3254655" cy="3863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333"/>
                </a:lnSpc>
                <a:spcBef>
                  <a:spcPct val="0"/>
                </a:spcBef>
              </a:pPr>
              <a:r>
                <a:rPr lang="en-US" altLang="ko-KR" sz="1300" err="1">
                  <a:solidFill>
                    <a:srgbClr val="FEFBEE"/>
                  </a:solidFill>
                  <a:latin typeface="+mj-ea"/>
                  <a:ea typeface="+mj-ea"/>
                  <a:cs typeface="Source Han Sans KR Bold"/>
                </a:rPr>
                <a:t>관심공지등록</a:t>
              </a:r>
              <a:r>
                <a:rPr lang="en-US" altLang="ko-KR" sz="1300">
                  <a:solidFill>
                    <a:srgbClr val="FEFBEE"/>
                  </a:solidFill>
                  <a:latin typeface="+mj-ea"/>
                  <a:ea typeface="+mj-ea"/>
                  <a:cs typeface="Source Han Sans KR Bold"/>
                </a:rPr>
                <a:t> 및 </a:t>
              </a:r>
              <a:r>
                <a:rPr lang="en-US" altLang="ko-KR" sz="1300" err="1">
                  <a:solidFill>
                    <a:srgbClr val="FEFBEE"/>
                  </a:solidFill>
                  <a:latin typeface="+mj-ea"/>
                  <a:ea typeface="+mj-ea"/>
                  <a:cs typeface="Source Han Sans KR Bold"/>
                </a:rPr>
                <a:t>공지</a:t>
              </a:r>
              <a:r>
                <a:rPr lang="en-US" altLang="ko-KR" sz="1300">
                  <a:solidFill>
                    <a:srgbClr val="FEFBEE"/>
                  </a:solidFill>
                  <a:latin typeface="+mj-ea"/>
                  <a:ea typeface="+mj-ea"/>
                  <a:cs typeface="Source Han Sans KR Bold"/>
                </a:rPr>
                <a:t> </a:t>
              </a:r>
              <a:r>
                <a:rPr lang="en-US" altLang="ko-KR" sz="1300" err="1">
                  <a:solidFill>
                    <a:srgbClr val="FEFBEE"/>
                  </a:solidFill>
                  <a:latin typeface="+mj-ea"/>
                  <a:ea typeface="+mj-ea"/>
                  <a:cs typeface="Source Han Sans KR Bold"/>
                </a:rPr>
                <a:t>차단</a:t>
              </a:r>
              <a:endParaRPr lang="en-US" altLang="ko-KR" sz="1300">
                <a:solidFill>
                  <a:srgbClr val="FEFBEE"/>
                </a:solidFill>
                <a:latin typeface="+mj-ea"/>
                <a:ea typeface="+mj-ea"/>
                <a:cs typeface="Source Han Sans KR Bold"/>
              </a:endParaRPr>
            </a:p>
          </p:txBody>
        </p:sp>
        <p:sp>
          <p:nvSpPr>
            <p:cNvPr id="76" name="TextBox 28">
              <a:extLst>
                <a:ext uri="{FF2B5EF4-FFF2-40B4-BE49-F238E27FC236}">
                  <a16:creationId xmlns:a16="http://schemas.microsoft.com/office/drawing/2014/main" id="{FA2FADD2-473D-7078-C67A-CAD870B23834}"/>
                </a:ext>
              </a:extLst>
            </p:cNvPr>
            <p:cNvSpPr txBox="1"/>
            <p:nvPr/>
          </p:nvSpPr>
          <p:spPr>
            <a:xfrm>
              <a:off x="5635822" y="6239910"/>
              <a:ext cx="3247732" cy="148742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lnSpc>
                  <a:spcPts val="2000"/>
                </a:lnSpc>
                <a:buFont typeface="Calibri"/>
                <a:buChar char="-"/>
              </a:pPr>
              <a:r>
                <a:rPr lang="ko-KR" altLang="en-US" sz="1050">
                  <a:solidFill>
                    <a:srgbClr val="090807"/>
                  </a:solidFill>
                  <a:latin typeface="+mn-ea"/>
                  <a:cs typeface="Source Han Sans KR"/>
                </a:rPr>
                <a:t>관심있는 공지 분야 선택 및 </a:t>
              </a:r>
              <a:br>
                <a:rPr lang="en-US" altLang="ko-KR" sz="1050">
                  <a:latin typeface="+mn-ea"/>
                  <a:cs typeface="Source Han Sans KR"/>
                </a:rPr>
              </a:br>
              <a:r>
                <a:rPr lang="ko-KR" altLang="en-US" sz="1050">
                  <a:solidFill>
                    <a:srgbClr val="090807"/>
                  </a:solidFill>
                  <a:latin typeface="+mn-ea"/>
                  <a:cs typeface="Source Han Sans KR"/>
                </a:rPr>
                <a:t>공지 알림 신청</a:t>
              </a:r>
              <a:endParaRPr lang="ko-KR" sz="1050"/>
            </a:p>
            <a:p>
              <a:pPr marL="228600" indent="-228600">
                <a:lnSpc>
                  <a:spcPts val="2000"/>
                </a:lnSpc>
                <a:buFont typeface="Calibri"/>
                <a:buChar char="-"/>
              </a:pPr>
              <a:r>
                <a:rPr lang="ko-KR" altLang="en-US" sz="1050">
                  <a:solidFill>
                    <a:srgbClr val="090807"/>
                  </a:solidFill>
                  <a:latin typeface="+mn-ea"/>
                  <a:cs typeface="Source Han Sans KR"/>
                </a:rPr>
                <a:t>공지 알림 전달 경로 입력</a:t>
              </a:r>
            </a:p>
            <a:p>
              <a:pPr marL="228600" indent="-228600">
                <a:lnSpc>
                  <a:spcPts val="2000"/>
                </a:lnSpc>
                <a:buFont typeface="Calibri"/>
                <a:buChar char="-"/>
              </a:pPr>
              <a:r>
                <a:rPr lang="ko-KR" altLang="en-US" sz="1067">
                  <a:solidFill>
                    <a:srgbClr val="090807"/>
                  </a:solidFill>
                  <a:latin typeface="+mn-ea"/>
                  <a:cs typeface="Source Han Sans KR"/>
                </a:rPr>
                <a:t>공지 스크랩/보관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CD9FAF2-7DE8-BAD3-D654-FB8850353A47}"/>
              </a:ext>
            </a:extLst>
          </p:cNvPr>
          <p:cNvGrpSpPr/>
          <p:nvPr/>
        </p:nvGrpSpPr>
        <p:grpSpPr>
          <a:xfrm>
            <a:off x="6835820" y="3444250"/>
            <a:ext cx="1707264" cy="1460937"/>
            <a:chOff x="10177720" y="5166374"/>
            <a:chExt cx="2560896" cy="2191406"/>
          </a:xfrm>
        </p:grpSpPr>
        <p:grpSp>
          <p:nvGrpSpPr>
            <p:cNvPr id="81" name="Group 14">
              <a:extLst>
                <a:ext uri="{FF2B5EF4-FFF2-40B4-BE49-F238E27FC236}">
                  <a16:creationId xmlns:a16="http://schemas.microsoft.com/office/drawing/2014/main" id="{D49C48F8-4C67-2DA9-A5DC-2DCAE1226E0E}"/>
                </a:ext>
              </a:extLst>
            </p:cNvPr>
            <p:cNvGrpSpPr/>
            <p:nvPr/>
          </p:nvGrpSpPr>
          <p:grpSpPr>
            <a:xfrm>
              <a:off x="10177720" y="5166374"/>
              <a:ext cx="2509060" cy="843033"/>
              <a:chOff x="0" y="-38100"/>
              <a:chExt cx="660822" cy="222033"/>
            </a:xfrm>
          </p:grpSpPr>
          <p:sp>
            <p:nvSpPr>
              <p:cNvPr id="84" name="Freeform 15">
                <a:extLst>
                  <a:ext uri="{FF2B5EF4-FFF2-40B4-BE49-F238E27FC236}">
                    <a16:creationId xmlns:a16="http://schemas.microsoft.com/office/drawing/2014/main" id="{C10B6D86-8615-AA21-D823-FCEB3ABAFE88}"/>
                  </a:ext>
                </a:extLst>
              </p:cNvPr>
              <p:cNvSpPr/>
              <p:nvPr/>
            </p:nvSpPr>
            <p:spPr>
              <a:xfrm>
                <a:off x="0" y="0"/>
                <a:ext cx="660822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660822" h="183933">
                    <a:moveTo>
                      <a:pt x="91967" y="0"/>
                    </a:moveTo>
                    <a:lnTo>
                      <a:pt x="568856" y="0"/>
                    </a:lnTo>
                    <a:cubicBezTo>
                      <a:pt x="593247" y="0"/>
                      <a:pt x="616639" y="9689"/>
                      <a:pt x="633886" y="26936"/>
                    </a:cubicBezTo>
                    <a:cubicBezTo>
                      <a:pt x="651133" y="44184"/>
                      <a:pt x="660822" y="67576"/>
                      <a:pt x="660822" y="91967"/>
                    </a:cubicBezTo>
                    <a:lnTo>
                      <a:pt x="660822" y="91967"/>
                    </a:lnTo>
                    <a:cubicBezTo>
                      <a:pt x="660822" y="116358"/>
                      <a:pt x="651133" y="139750"/>
                      <a:pt x="633886" y="156997"/>
                    </a:cubicBezTo>
                    <a:cubicBezTo>
                      <a:pt x="616639" y="174244"/>
                      <a:pt x="593247" y="183933"/>
                      <a:pt x="568856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800">
                  <a:latin typeface="+mn-ea"/>
                </a:endParaRPr>
              </a:p>
            </p:txBody>
          </p:sp>
          <p:sp>
            <p:nvSpPr>
              <p:cNvPr id="85" name="TextBox 16">
                <a:extLst>
                  <a:ext uri="{FF2B5EF4-FFF2-40B4-BE49-F238E27FC236}">
                    <a16:creationId xmlns:a16="http://schemas.microsoft.com/office/drawing/2014/main" id="{64C60334-936C-C8A6-336C-A1A931C5005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660822" cy="222033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053"/>
                  </a:lnSpc>
                </a:pPr>
                <a:endParaRPr sz="800">
                  <a:latin typeface="+mn-ea"/>
                </a:endParaRPr>
              </a:p>
            </p:txBody>
          </p:sp>
        </p:grpSp>
        <p:sp>
          <p:nvSpPr>
            <p:cNvPr id="82" name="TextBox 17">
              <a:extLst>
                <a:ext uri="{FF2B5EF4-FFF2-40B4-BE49-F238E27FC236}">
                  <a16:creationId xmlns:a16="http://schemas.microsoft.com/office/drawing/2014/main" id="{181FA725-C2EC-0716-3D11-3A65FF6AFD65}"/>
                </a:ext>
              </a:extLst>
            </p:cNvPr>
            <p:cNvSpPr txBox="1"/>
            <p:nvPr/>
          </p:nvSpPr>
          <p:spPr>
            <a:xfrm>
              <a:off x="10376247" y="5425271"/>
              <a:ext cx="2076839" cy="4241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333"/>
                </a:lnSpc>
                <a:spcBef>
                  <a:spcPct val="0"/>
                </a:spcBef>
              </a:pPr>
              <a:r>
                <a:rPr lang="en-US" altLang="ko-KR" sz="1600" err="1">
                  <a:solidFill>
                    <a:srgbClr val="FEFBEE"/>
                  </a:solidFill>
                  <a:latin typeface="+mj-ea"/>
                  <a:ea typeface="+mj-ea"/>
                  <a:cs typeface="Source Han Sans KR Bold"/>
                </a:rPr>
                <a:t>스크랩</a:t>
              </a:r>
              <a:r>
                <a:rPr lang="en-US" altLang="ko-KR" sz="1600">
                  <a:solidFill>
                    <a:srgbClr val="FEFBEE"/>
                  </a:solidFill>
                  <a:latin typeface="+mj-ea"/>
                  <a:ea typeface="+mj-ea"/>
                  <a:cs typeface="Source Han Sans KR Bold"/>
                </a:rPr>
                <a:t> </a:t>
              </a:r>
              <a:r>
                <a:rPr lang="en-US" altLang="ko-KR" sz="1600" err="1">
                  <a:solidFill>
                    <a:srgbClr val="FEFBEE"/>
                  </a:solidFill>
                  <a:latin typeface="+mj-ea"/>
                  <a:ea typeface="+mj-ea"/>
                  <a:cs typeface="Source Han Sans KR Bold"/>
                </a:rPr>
                <a:t>공지함</a:t>
              </a:r>
              <a:endParaRPr lang="en-US" altLang="ko-KR" sz="1600">
                <a:solidFill>
                  <a:srgbClr val="FEFBEE"/>
                </a:solidFill>
                <a:latin typeface="+mj-ea"/>
                <a:ea typeface="+mj-ea"/>
                <a:cs typeface="Source Han Sans KR Bold"/>
              </a:endParaRPr>
            </a:p>
          </p:txBody>
        </p:sp>
        <p:sp>
          <p:nvSpPr>
            <p:cNvPr id="83" name="TextBox 29">
              <a:extLst>
                <a:ext uri="{FF2B5EF4-FFF2-40B4-BE49-F238E27FC236}">
                  <a16:creationId xmlns:a16="http://schemas.microsoft.com/office/drawing/2014/main" id="{0A108AB7-1D50-50EB-228A-DEB99A12DB47}"/>
                </a:ext>
              </a:extLst>
            </p:cNvPr>
            <p:cNvSpPr txBox="1"/>
            <p:nvPr/>
          </p:nvSpPr>
          <p:spPr>
            <a:xfrm>
              <a:off x="10180313" y="6239910"/>
              <a:ext cx="2558303" cy="11178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11" indent="-228611">
                <a:lnSpc>
                  <a:spcPts val="2000"/>
                </a:lnSpc>
                <a:buFont typeface="Calibri"/>
                <a:buChar char="-"/>
              </a:pPr>
              <a:r>
                <a:rPr lang="ko-KR" altLang="en-US" sz="1067">
                  <a:solidFill>
                    <a:srgbClr val="090807"/>
                  </a:solidFill>
                  <a:latin typeface="+mn-ea"/>
                </a:rPr>
                <a:t>스크랩한 공지 확인 및 정리 (폴더 생성)</a:t>
              </a:r>
              <a:endParaRPr lang="ko-KR" sz="1067">
                <a:latin typeface="+mn-ea"/>
              </a:endParaRPr>
            </a:p>
            <a:p>
              <a:pPr marL="228611" indent="-228611">
                <a:lnSpc>
                  <a:spcPts val="2000"/>
                </a:lnSpc>
                <a:buFont typeface="Calibri"/>
                <a:buChar char="-"/>
              </a:pPr>
              <a:r>
                <a:rPr lang="ko-KR" altLang="en-US" sz="1067">
                  <a:solidFill>
                    <a:srgbClr val="090807"/>
                  </a:solidFill>
                  <a:latin typeface="+mn-ea"/>
                </a:rPr>
                <a:t>스크랩 취소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8BC802B-939D-0E4C-651F-19F3AAE54CEF}"/>
              </a:ext>
            </a:extLst>
          </p:cNvPr>
          <p:cNvGrpSpPr/>
          <p:nvPr/>
        </p:nvGrpSpPr>
        <p:grpSpPr>
          <a:xfrm>
            <a:off x="4333043" y="2343426"/>
            <a:ext cx="7054823" cy="3326757"/>
            <a:chOff x="6499564" y="3515139"/>
            <a:chExt cx="10582234" cy="4990136"/>
          </a:xfrm>
        </p:grpSpPr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B19C8854-8EF0-4F84-35D2-A44E0B32BB32}"/>
                </a:ext>
              </a:extLst>
            </p:cNvPr>
            <p:cNvSpPr/>
            <p:nvPr/>
          </p:nvSpPr>
          <p:spPr>
            <a:xfrm>
              <a:off x="6499564" y="3515139"/>
              <a:ext cx="1608746" cy="1567796"/>
            </a:xfrm>
            <a:custGeom>
              <a:avLst/>
              <a:gdLst/>
              <a:ahLst/>
              <a:cxnLst/>
              <a:rect l="l" t="t" r="r" b="b"/>
              <a:pathLst>
                <a:path w="1608746" h="1567796">
                  <a:moveTo>
                    <a:pt x="0" y="0"/>
                  </a:moveTo>
                  <a:lnTo>
                    <a:pt x="1608746" y="0"/>
                  </a:lnTo>
                  <a:lnTo>
                    <a:pt x="1608746" y="1567797"/>
                  </a:lnTo>
                  <a:lnTo>
                    <a:pt x="0" y="1567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>
                <a:latin typeface="+mn-ea"/>
              </a:endParaRPr>
            </a:p>
          </p:txBody>
        </p:sp>
        <p:grpSp>
          <p:nvGrpSpPr>
            <p:cNvPr id="88" name="Group 22">
              <a:extLst>
                <a:ext uri="{FF2B5EF4-FFF2-40B4-BE49-F238E27FC236}">
                  <a16:creationId xmlns:a16="http://schemas.microsoft.com/office/drawing/2014/main" id="{0A1A582B-0E8C-3307-0811-580FCDB6C182}"/>
                </a:ext>
              </a:extLst>
            </p:cNvPr>
            <p:cNvGrpSpPr/>
            <p:nvPr/>
          </p:nvGrpSpPr>
          <p:grpSpPr>
            <a:xfrm>
              <a:off x="14311391" y="5166374"/>
              <a:ext cx="2311226" cy="843033"/>
              <a:chOff x="0" y="-38100"/>
              <a:chExt cx="608718" cy="222033"/>
            </a:xfrm>
          </p:grpSpPr>
          <p:sp>
            <p:nvSpPr>
              <p:cNvPr id="91" name="Freeform 23">
                <a:extLst>
                  <a:ext uri="{FF2B5EF4-FFF2-40B4-BE49-F238E27FC236}">
                    <a16:creationId xmlns:a16="http://schemas.microsoft.com/office/drawing/2014/main" id="{E2CC35EE-FFAD-CA62-6123-6A973646C390}"/>
                  </a:ext>
                </a:extLst>
              </p:cNvPr>
              <p:cNvSpPr/>
              <p:nvPr/>
            </p:nvSpPr>
            <p:spPr>
              <a:xfrm>
                <a:off x="0" y="0"/>
                <a:ext cx="608718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608718" h="183933">
                    <a:moveTo>
                      <a:pt x="91967" y="0"/>
                    </a:moveTo>
                    <a:lnTo>
                      <a:pt x="516751" y="0"/>
                    </a:lnTo>
                    <a:cubicBezTo>
                      <a:pt x="541143" y="0"/>
                      <a:pt x="564535" y="9689"/>
                      <a:pt x="581782" y="26936"/>
                    </a:cubicBezTo>
                    <a:cubicBezTo>
                      <a:pt x="599029" y="44184"/>
                      <a:pt x="608718" y="67576"/>
                      <a:pt x="608718" y="91967"/>
                    </a:cubicBezTo>
                    <a:lnTo>
                      <a:pt x="608718" y="91967"/>
                    </a:lnTo>
                    <a:cubicBezTo>
                      <a:pt x="608718" y="116358"/>
                      <a:pt x="599029" y="139750"/>
                      <a:pt x="581782" y="156997"/>
                    </a:cubicBezTo>
                    <a:cubicBezTo>
                      <a:pt x="564535" y="174244"/>
                      <a:pt x="541143" y="183933"/>
                      <a:pt x="516751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800">
                  <a:latin typeface="+mn-ea"/>
                </a:endParaRPr>
              </a:p>
            </p:txBody>
          </p:sp>
          <p:sp>
            <p:nvSpPr>
              <p:cNvPr id="92" name="TextBox 24">
                <a:extLst>
                  <a:ext uri="{FF2B5EF4-FFF2-40B4-BE49-F238E27FC236}">
                    <a16:creationId xmlns:a16="http://schemas.microsoft.com/office/drawing/2014/main" id="{F18A5B19-F67B-7F1F-1A6C-C22BB0DA53A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608718" cy="222033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053"/>
                  </a:lnSpc>
                </a:pPr>
                <a:endParaRPr sz="800">
                  <a:latin typeface="+mn-ea"/>
                </a:endParaRPr>
              </a:p>
            </p:txBody>
          </p:sp>
        </p:grpSp>
        <p:sp>
          <p:nvSpPr>
            <p:cNvPr id="89" name="TextBox 25">
              <a:extLst>
                <a:ext uri="{FF2B5EF4-FFF2-40B4-BE49-F238E27FC236}">
                  <a16:creationId xmlns:a16="http://schemas.microsoft.com/office/drawing/2014/main" id="{6E27F8DE-B0B4-EA1B-DBE6-97CFE520415C}"/>
                </a:ext>
              </a:extLst>
            </p:cNvPr>
            <p:cNvSpPr txBox="1"/>
            <p:nvPr/>
          </p:nvSpPr>
          <p:spPr>
            <a:xfrm>
              <a:off x="14706601" y="5425271"/>
              <a:ext cx="1593726" cy="4241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333"/>
                </a:lnSpc>
                <a:spcBef>
                  <a:spcPct val="0"/>
                </a:spcBef>
              </a:pPr>
              <a:r>
                <a:rPr lang="en-US" altLang="ko-KR" sz="1400" err="1">
                  <a:solidFill>
                    <a:srgbClr val="FEFBEE"/>
                  </a:solidFill>
                  <a:latin typeface="+mj-ea"/>
                  <a:ea typeface="+mj-ea"/>
                  <a:cs typeface="Source Han Sans KR Bold"/>
                </a:rPr>
                <a:t>개선된</a:t>
              </a:r>
              <a:r>
                <a:rPr lang="en-US" altLang="ko-KR" sz="1400">
                  <a:solidFill>
                    <a:srgbClr val="FEFBEE"/>
                  </a:solidFill>
                  <a:latin typeface="+mj-ea"/>
                  <a:ea typeface="+mj-ea"/>
                  <a:cs typeface="Source Han Sans KR Bold"/>
                </a:rPr>
                <a:t> </a:t>
              </a:r>
              <a:r>
                <a:rPr lang="en-US" altLang="ko-KR" sz="1400" err="1">
                  <a:solidFill>
                    <a:srgbClr val="FEFBEE"/>
                  </a:solidFill>
                  <a:latin typeface="+mj-ea"/>
                  <a:ea typeface="+mj-ea"/>
                  <a:cs typeface="Source Han Sans KR Bold"/>
                </a:rPr>
                <a:t>챗봇</a:t>
              </a:r>
              <a:endParaRPr lang="en-US" altLang="ko-KR" sz="1400">
                <a:solidFill>
                  <a:srgbClr val="FEFBEE"/>
                </a:solidFill>
                <a:latin typeface="+mj-ea"/>
                <a:ea typeface="+mj-ea"/>
                <a:cs typeface="Source Han Sans KR Bold"/>
              </a:endParaRPr>
            </a:p>
          </p:txBody>
        </p:sp>
        <p:sp>
          <p:nvSpPr>
            <p:cNvPr id="90" name="TextBox 30">
              <a:extLst>
                <a:ext uri="{FF2B5EF4-FFF2-40B4-BE49-F238E27FC236}">
                  <a16:creationId xmlns:a16="http://schemas.microsoft.com/office/drawing/2014/main" id="{074D6724-6B6D-9AE6-1919-E73078C43F55}"/>
                </a:ext>
              </a:extLst>
            </p:cNvPr>
            <p:cNvSpPr txBox="1"/>
            <p:nvPr/>
          </p:nvSpPr>
          <p:spPr>
            <a:xfrm>
              <a:off x="13997351" y="6239910"/>
              <a:ext cx="3084447" cy="22653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11" indent="-228611">
                <a:lnSpc>
                  <a:spcPts val="2000"/>
                </a:lnSpc>
                <a:buFont typeface="Calibri"/>
                <a:buChar char="-"/>
              </a:pPr>
              <a:r>
                <a:rPr lang="ko-KR" altLang="en-US" sz="1067">
                  <a:solidFill>
                    <a:srgbClr val="090807"/>
                  </a:solidFill>
                  <a:latin typeface="+mn-ea"/>
                  <a:cs typeface="Source Han Sans KR"/>
                </a:rPr>
                <a:t>제한적인 질의만 가능한 기존 </a:t>
              </a:r>
              <a:r>
                <a:rPr lang="ko-KR" altLang="en-US" sz="1067" err="1">
                  <a:solidFill>
                    <a:srgbClr val="090807"/>
                  </a:solidFill>
                  <a:latin typeface="+mn-ea"/>
                  <a:cs typeface="Source Han Sans KR"/>
                </a:rPr>
                <a:t>킹고봇의</a:t>
              </a:r>
              <a:r>
                <a:rPr lang="ko-KR" altLang="en-US" sz="1067">
                  <a:solidFill>
                    <a:srgbClr val="090807"/>
                  </a:solidFill>
                  <a:latin typeface="+mn-ea"/>
                  <a:cs typeface="Source Han Sans KR"/>
                </a:rPr>
                <a:t> 기능을 보완 및 향상한 </a:t>
              </a:r>
              <a:r>
                <a:rPr lang="ko-KR" altLang="en-US" sz="1067" err="1">
                  <a:solidFill>
                    <a:srgbClr val="090807"/>
                  </a:solidFill>
                  <a:latin typeface="+mn-ea"/>
                  <a:cs typeface="Source Han Sans KR"/>
                </a:rPr>
                <a:t>챗봇</a:t>
              </a:r>
              <a:r>
                <a:rPr lang="ko-KR" altLang="en-US" sz="1067">
                  <a:solidFill>
                    <a:srgbClr val="090807"/>
                  </a:solidFill>
                  <a:latin typeface="+mn-ea"/>
                  <a:cs typeface="Source Han Sans KR"/>
                </a:rPr>
                <a:t> 서비스 제공</a:t>
              </a:r>
            </a:p>
            <a:p>
              <a:pPr marL="228611" indent="-228611">
                <a:lnSpc>
                  <a:spcPts val="2000"/>
                </a:lnSpc>
                <a:buFont typeface="Calibri"/>
                <a:buChar char="-"/>
              </a:pPr>
              <a:r>
                <a:rPr lang="ko-KR" altLang="en-US" sz="1067">
                  <a:solidFill>
                    <a:srgbClr val="090807"/>
                  </a:solidFill>
                  <a:latin typeface="+mn-ea"/>
                  <a:cs typeface="Source Han Sans KR"/>
                </a:rPr>
                <a:t>학번 및 학과별 졸업요건 등 보다 상세한 질문에 대한 답변이 가능한 </a:t>
              </a:r>
              <a:r>
                <a:rPr lang="ko-KR" altLang="en-US" sz="1067" err="1">
                  <a:solidFill>
                    <a:srgbClr val="090807"/>
                  </a:solidFill>
                  <a:latin typeface="+mn-ea"/>
                  <a:cs typeface="Source Han Sans KR"/>
                </a:rPr>
                <a:t>챗봇</a:t>
              </a:r>
              <a:r>
                <a:rPr lang="ko-KR" altLang="en-US" sz="1067">
                  <a:solidFill>
                    <a:srgbClr val="090807"/>
                  </a:solidFill>
                  <a:latin typeface="+mn-ea"/>
                  <a:cs typeface="Source Han Sans KR"/>
                </a:rPr>
                <a:t> AI 서비스 제공</a:t>
              </a:r>
            </a:p>
          </p:txBody>
        </p:sp>
      </p:grpSp>
      <p:pic>
        <p:nvPicPr>
          <p:cNvPr id="3" name="그림 2" descr="어둠, 블랙, 우주, 밤이(가) 표시된 사진&#10;&#10;자동 생성된 설명">
            <a:extLst>
              <a:ext uri="{FF2B5EF4-FFF2-40B4-BE49-F238E27FC236}">
                <a16:creationId xmlns:a16="http://schemas.microsoft.com/office/drawing/2014/main" id="{03F0589C-BEF0-402E-E58B-5B6C996F22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8664" y="2086836"/>
            <a:ext cx="1328334" cy="1418634"/>
          </a:xfrm>
          <a:prstGeom prst="rect">
            <a:avLst/>
          </a:prstGeom>
        </p:spPr>
      </p:pic>
      <p:pic>
        <p:nvPicPr>
          <p:cNvPr id="4" name="그림 3" descr="블랙, 달, 어둠, 흑백이(가) 표시된 사진&#10;&#10;자동 생성된 설명">
            <a:extLst>
              <a:ext uri="{FF2B5EF4-FFF2-40B4-BE49-F238E27FC236}">
                <a16:creationId xmlns:a16="http://schemas.microsoft.com/office/drawing/2014/main" id="{15D27DCE-F402-43AD-94C5-1CA48A0010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5977" y="2296014"/>
            <a:ext cx="1268047" cy="11405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55A13F-B5D8-1197-25C8-E6BD74C56E3C}"/>
              </a:ext>
            </a:extLst>
          </p:cNvPr>
          <p:cNvSpPr txBox="1"/>
          <p:nvPr/>
        </p:nvSpPr>
        <p:spPr>
          <a:xfrm>
            <a:off x="247975" y="1215462"/>
            <a:ext cx="291338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err="1">
                <a:cs typeface="Calibri"/>
              </a:rPr>
              <a:t>Main</a:t>
            </a:r>
            <a:r>
              <a:rPr lang="ko-KR" altLang="en-US" sz="2400" b="1">
                <a:cs typeface="Calibri"/>
              </a:rPr>
              <a:t> </a:t>
            </a:r>
            <a:r>
              <a:rPr lang="ko-KR" altLang="en-US" sz="2400" b="1" err="1">
                <a:cs typeface="Calibri"/>
              </a:rPr>
              <a:t>Functionality</a:t>
            </a:r>
            <a:endParaRPr lang="ko-KR" altLang="en-US" sz="2400" b="1" err="1"/>
          </a:p>
        </p:txBody>
      </p:sp>
    </p:spTree>
    <p:extLst>
      <p:ext uri="{BB962C8B-B14F-4D97-AF65-F5344CB8AC3E}">
        <p14:creationId xmlns:p14="http://schemas.microsoft.com/office/powerpoint/2010/main" val="465883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6"/>
          <p:cNvSpPr txBox="1"/>
          <p:nvPr/>
        </p:nvSpPr>
        <p:spPr>
          <a:xfrm>
            <a:off x="584617" y="510047"/>
            <a:ext cx="1995357" cy="2787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333"/>
              </a:lnSpc>
              <a:spcBef>
                <a:spcPct val="0"/>
              </a:spcBef>
            </a:pPr>
            <a:r>
              <a:rPr lang="en-US" sz="16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</a:t>
            </a:r>
            <a:r>
              <a:rPr lang="en-US" altLang="ko-KR" sz="16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</a:t>
            </a:r>
            <a:r>
              <a:rPr lang="en-US" sz="16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Goal</a:t>
            </a:r>
            <a:endParaRPr lang="ko-KR" altLang="en-US" sz="1633" b="1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</a:endParaRPr>
          </a:p>
        </p:txBody>
      </p:sp>
      <p:sp>
        <p:nvSpPr>
          <p:cNvPr id="32" name="AutoShape 2">
            <a:extLst>
              <a:ext uri="{FF2B5EF4-FFF2-40B4-BE49-F238E27FC236}">
                <a16:creationId xmlns:a16="http://schemas.microsoft.com/office/drawing/2014/main" id="{67ED9B30-5920-6D17-F14E-401231A538BC}"/>
              </a:ext>
            </a:extLst>
          </p:cNvPr>
          <p:cNvSpPr/>
          <p:nvPr/>
        </p:nvSpPr>
        <p:spPr>
          <a:xfrm>
            <a:off x="573547" y="898044"/>
            <a:ext cx="1356853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800"/>
          </a:p>
        </p:txBody>
      </p:sp>
      <p:grpSp>
        <p:nvGrpSpPr>
          <p:cNvPr id="62" name="Group 3">
            <a:extLst>
              <a:ext uri="{FF2B5EF4-FFF2-40B4-BE49-F238E27FC236}">
                <a16:creationId xmlns:a16="http://schemas.microsoft.com/office/drawing/2014/main" id="{06269AD4-E9B8-D31E-4D3B-9F3483F5594C}"/>
              </a:ext>
            </a:extLst>
          </p:cNvPr>
          <p:cNvGrpSpPr/>
          <p:nvPr/>
        </p:nvGrpSpPr>
        <p:grpSpPr>
          <a:xfrm>
            <a:off x="336439" y="1570839"/>
            <a:ext cx="11342761" cy="4766005"/>
            <a:chOff x="0" y="-38100"/>
            <a:chExt cx="4456348" cy="1903485"/>
          </a:xfrm>
        </p:grpSpPr>
        <p:sp>
          <p:nvSpPr>
            <p:cNvPr id="63" name="Freeform 4">
              <a:extLst>
                <a:ext uri="{FF2B5EF4-FFF2-40B4-BE49-F238E27FC236}">
                  <a16:creationId xmlns:a16="http://schemas.microsoft.com/office/drawing/2014/main" id="{B7516BE5-2889-FC93-1A22-F4806B6B90FA}"/>
                </a:ext>
              </a:extLst>
            </p:cNvPr>
            <p:cNvSpPr/>
            <p:nvPr/>
          </p:nvSpPr>
          <p:spPr>
            <a:xfrm>
              <a:off x="0" y="0"/>
              <a:ext cx="4456348" cy="1865385"/>
            </a:xfrm>
            <a:custGeom>
              <a:avLst/>
              <a:gdLst/>
              <a:ahLst/>
              <a:cxnLst/>
              <a:rect l="l" t="t" r="r" b="b"/>
              <a:pathLst>
                <a:path w="4456348" h="1865385">
                  <a:moveTo>
                    <a:pt x="0" y="0"/>
                  </a:moveTo>
                  <a:lnTo>
                    <a:pt x="4456348" y="0"/>
                  </a:lnTo>
                  <a:lnTo>
                    <a:pt x="4456348" y="1865385"/>
                  </a:lnTo>
                  <a:lnTo>
                    <a:pt x="0" y="18653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64" name="TextBox 5">
              <a:extLst>
                <a:ext uri="{FF2B5EF4-FFF2-40B4-BE49-F238E27FC236}">
                  <a16:creationId xmlns:a16="http://schemas.microsoft.com/office/drawing/2014/main" id="{E4944CF4-C7CF-BF7E-62D8-BB14B906BD6E}"/>
                </a:ext>
              </a:extLst>
            </p:cNvPr>
            <p:cNvSpPr txBox="1"/>
            <p:nvPr/>
          </p:nvSpPr>
          <p:spPr>
            <a:xfrm>
              <a:off x="0" y="-38100"/>
              <a:ext cx="4456348" cy="1903485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053"/>
                </a:lnSpc>
              </a:pPr>
              <a:endParaRPr sz="8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355A13F-B5D8-1197-25C8-E6BD74C56E3C}"/>
              </a:ext>
            </a:extLst>
          </p:cNvPr>
          <p:cNvSpPr txBox="1"/>
          <p:nvPr/>
        </p:nvSpPr>
        <p:spPr>
          <a:xfrm>
            <a:off x="247975" y="1215462"/>
            <a:ext cx="291338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err="1">
                <a:cs typeface="Calibri"/>
              </a:rPr>
              <a:t>Purpose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C7AAB8-D43C-752E-A8D7-185B83E50C14}"/>
              </a:ext>
            </a:extLst>
          </p:cNvPr>
          <p:cNvSpPr txBox="1"/>
          <p:nvPr/>
        </p:nvSpPr>
        <p:spPr>
          <a:xfrm>
            <a:off x="569934" y="1968674"/>
            <a:ext cx="9068843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"/>
              <a:buAutoNum type="arabicPeriod"/>
            </a:pPr>
            <a:r>
              <a:rPr lang="en-US" altLang="ko-KR" b="1">
                <a:latin typeface="Calibri"/>
                <a:cs typeface="Arial"/>
              </a:rPr>
              <a:t>Effortless Notice Access</a:t>
            </a:r>
            <a:br>
              <a:rPr lang="en-US" altLang="ko-KR">
                <a:latin typeface="나눔바른고딕"/>
                <a:cs typeface="Arial"/>
              </a:rPr>
            </a:br>
            <a:r>
              <a:rPr lang="en-US" altLang="ko-KR" err="1">
                <a:latin typeface="나눔바른고딕"/>
                <a:cs typeface="Arial"/>
              </a:rPr>
              <a:t>개인화된</a:t>
            </a:r>
            <a:r>
              <a:rPr lang="en-US" altLang="ko-KR">
                <a:latin typeface="나눔바른고딕"/>
                <a:cs typeface="Arial"/>
              </a:rPr>
              <a:t> </a:t>
            </a:r>
            <a:r>
              <a:rPr lang="en-US" altLang="ko-KR" err="1">
                <a:latin typeface="나눔바른고딕"/>
                <a:cs typeface="Arial"/>
              </a:rPr>
              <a:t>키워드를</a:t>
            </a:r>
            <a:r>
              <a:rPr lang="en-US" altLang="ko-KR">
                <a:latin typeface="나눔바른고딕"/>
                <a:cs typeface="Arial"/>
              </a:rPr>
              <a:t> </a:t>
            </a:r>
            <a:r>
              <a:rPr lang="en-US" altLang="ko-KR" err="1">
                <a:latin typeface="나눔바른고딕"/>
                <a:cs typeface="Arial"/>
              </a:rPr>
              <a:t>사용해</a:t>
            </a:r>
            <a:r>
              <a:rPr lang="en-US" altLang="ko-KR">
                <a:latin typeface="나눔바른고딕"/>
                <a:cs typeface="Arial"/>
              </a:rPr>
              <a:t> </a:t>
            </a:r>
            <a:r>
              <a:rPr lang="en-US" altLang="ko-KR" err="1">
                <a:latin typeface="나눔바른고딕"/>
                <a:cs typeface="Arial"/>
              </a:rPr>
              <a:t>공지사항들을</a:t>
            </a:r>
            <a:r>
              <a:rPr lang="en-US" altLang="ko-KR">
                <a:latin typeface="나눔바른고딕"/>
                <a:cs typeface="Arial"/>
              </a:rPr>
              <a:t> </a:t>
            </a:r>
            <a:r>
              <a:rPr lang="en-US" altLang="ko-KR" err="1">
                <a:latin typeface="나눔바른고딕"/>
                <a:cs typeface="Arial"/>
              </a:rPr>
              <a:t>분류하고</a:t>
            </a:r>
            <a:r>
              <a:rPr lang="en-US" altLang="ko-KR">
                <a:latin typeface="나눔바른고딕"/>
                <a:cs typeface="Arial"/>
              </a:rPr>
              <a:t> </a:t>
            </a:r>
            <a:r>
              <a:rPr lang="en-US" altLang="ko-KR" err="1">
                <a:latin typeface="나눔바른고딕"/>
                <a:cs typeface="Arial"/>
              </a:rPr>
              <a:t>추천하는</a:t>
            </a:r>
            <a:r>
              <a:rPr lang="en-US" altLang="ko-KR">
                <a:latin typeface="나눔바른고딕"/>
                <a:cs typeface="Arial"/>
              </a:rPr>
              <a:t> </a:t>
            </a:r>
            <a:r>
              <a:rPr lang="en-US" altLang="ko-KR" err="1">
                <a:latin typeface="나눔바른고딕"/>
                <a:cs typeface="Arial"/>
              </a:rPr>
              <a:t>자동화</a:t>
            </a:r>
            <a:r>
              <a:rPr lang="en-US" altLang="ko-KR">
                <a:latin typeface="나눔바른고딕"/>
                <a:cs typeface="Arial"/>
              </a:rPr>
              <a:t> </a:t>
            </a:r>
            <a:r>
              <a:rPr lang="en-US" altLang="ko-KR" err="1">
                <a:latin typeface="나눔바른고딕"/>
                <a:cs typeface="Arial"/>
              </a:rPr>
              <a:t>시스템</a:t>
            </a:r>
            <a:endParaRPr lang="en-US" altLang="ko-KR">
              <a:latin typeface="나눔바른고딕"/>
              <a:cs typeface="Arial"/>
            </a:endParaRPr>
          </a:p>
          <a:p>
            <a:pPr marL="342900" indent="-342900">
              <a:buFont typeface=""/>
              <a:buAutoNum type="arabicPeriod"/>
            </a:pPr>
            <a:endParaRPr lang="en-US" altLang="ko-KR">
              <a:cs typeface="Arial"/>
            </a:endParaRPr>
          </a:p>
          <a:p>
            <a:pPr marL="342900" indent="-342900">
              <a:buFontTx/>
              <a:buAutoNum type="arabicPeriod"/>
            </a:pPr>
            <a:r>
              <a:rPr lang="en-US" b="1">
                <a:ea typeface="+mn-lt"/>
                <a:cs typeface="+mn-lt"/>
              </a:rPr>
              <a:t>Save Time</a:t>
            </a:r>
            <a:r>
              <a:rPr lang="en-US">
                <a:ea typeface="+mn-lt"/>
                <a:cs typeface="+mn-lt"/>
              </a:rPr>
              <a:t> </a:t>
            </a:r>
            <a:br>
              <a:rPr lang="en-US" altLang="ko-KR">
                <a:cs typeface="Arial"/>
              </a:rPr>
            </a:br>
            <a:r>
              <a:rPr lang="ko-KR">
                <a:latin typeface="나눔바른고딕"/>
                <a:ea typeface="나눔바른고딕 Light"/>
                <a:cs typeface="Arial"/>
              </a:rPr>
              <a:t>중요한</a:t>
            </a:r>
            <a:r>
              <a:rPr lang="en-US">
                <a:latin typeface="나눔바른고딕"/>
                <a:ea typeface="나눔바른고딕 Light"/>
                <a:cs typeface="Arial"/>
              </a:rPr>
              <a:t> </a:t>
            </a:r>
            <a:r>
              <a:rPr lang="en-US" err="1">
                <a:latin typeface="나눔바른고딕"/>
                <a:ea typeface="나눔바른고딕 Light"/>
                <a:cs typeface="Arial"/>
              </a:rPr>
              <a:t>공지사항의</a:t>
            </a:r>
            <a:r>
              <a:rPr lang="en-US">
                <a:latin typeface="나눔바른고딕"/>
                <a:ea typeface="나눔바른고딕 Light"/>
                <a:cs typeface="Arial"/>
              </a:rPr>
              <a:t> </a:t>
            </a:r>
            <a:r>
              <a:rPr lang="en-US" err="1">
                <a:latin typeface="나눔바른고딕"/>
                <a:ea typeface="나눔바른고딕 Light"/>
                <a:cs typeface="Arial"/>
              </a:rPr>
              <a:t>업데이트에</a:t>
            </a:r>
            <a:r>
              <a:rPr lang="en-US">
                <a:latin typeface="나눔바른고딕"/>
                <a:ea typeface="나눔바른고딕 Light"/>
                <a:cs typeface="Arial"/>
              </a:rPr>
              <a:t> </a:t>
            </a:r>
            <a:r>
              <a:rPr lang="en-US" err="1">
                <a:latin typeface="나눔바른고딕"/>
                <a:ea typeface="나눔바른고딕 Light"/>
                <a:cs typeface="Arial"/>
              </a:rPr>
              <a:t>대해</a:t>
            </a:r>
            <a:r>
              <a:rPr lang="en-US">
                <a:latin typeface="나눔바른고딕"/>
                <a:ea typeface="나눔바른고딕 Light"/>
                <a:cs typeface="Arial"/>
              </a:rPr>
              <a:t> </a:t>
            </a:r>
            <a:r>
              <a:rPr lang="en-US" err="1">
                <a:latin typeface="나눔바른고딕"/>
                <a:ea typeface="나눔바른고딕 Light"/>
                <a:cs typeface="Arial"/>
              </a:rPr>
              <a:t>맞춤형</a:t>
            </a:r>
            <a:r>
              <a:rPr lang="en-US">
                <a:latin typeface="나눔바른고딕"/>
                <a:ea typeface="나눔바른고딕 Light"/>
                <a:cs typeface="Arial"/>
              </a:rPr>
              <a:t> </a:t>
            </a:r>
            <a:r>
              <a:rPr lang="en-US" err="1">
                <a:latin typeface="나눔바른고딕"/>
                <a:ea typeface="나눔바른고딕 Light"/>
                <a:cs typeface="Arial"/>
              </a:rPr>
              <a:t>알림을</a:t>
            </a:r>
            <a:r>
              <a:rPr lang="en-US">
                <a:latin typeface="나눔바른고딕"/>
                <a:ea typeface="나눔바른고딕 Light"/>
                <a:cs typeface="Arial"/>
              </a:rPr>
              <a:t> </a:t>
            </a:r>
            <a:r>
              <a:rPr lang="en-US" err="1">
                <a:latin typeface="나눔바른고딕"/>
                <a:ea typeface="나눔바른고딕 Light"/>
                <a:cs typeface="Arial"/>
              </a:rPr>
              <a:t>제공</a:t>
            </a:r>
            <a:endParaRPr lang="en-US">
              <a:latin typeface="나눔바른고딕"/>
              <a:cs typeface="Arial"/>
            </a:endParaRPr>
          </a:p>
          <a:p>
            <a:pPr marL="342900" indent="-342900">
              <a:buFont typeface=""/>
              <a:buAutoNum type="arabicPeriod" startAt="2"/>
            </a:pPr>
            <a:endParaRPr lang="en-US" altLang="ko-KR">
              <a:cs typeface="Arial"/>
            </a:endParaRPr>
          </a:p>
          <a:p>
            <a:pPr marL="342900" indent="-342900">
              <a:buFont typeface=""/>
              <a:buAutoNum type="arabicPeriod" startAt="3"/>
            </a:pPr>
            <a:r>
              <a:rPr lang="en-US" altLang="ko-KR" b="1">
                <a:ea typeface="나눔바른고딕 Light"/>
                <a:cs typeface="Arial"/>
              </a:rPr>
              <a:t>Simplified Navigation</a:t>
            </a:r>
            <a:br>
              <a:rPr lang="en-US" altLang="ko-KR">
                <a:cs typeface="Arial"/>
              </a:rPr>
            </a:br>
            <a:r>
              <a:rPr lang="en-US" err="1">
                <a:latin typeface="나눔바른고딕"/>
                <a:cs typeface="Arial"/>
              </a:rPr>
              <a:t>사용자</a:t>
            </a:r>
            <a:r>
              <a:rPr lang="en-US">
                <a:latin typeface="나눔바른고딕"/>
                <a:cs typeface="Arial"/>
              </a:rPr>
              <a:t> </a:t>
            </a:r>
            <a:r>
              <a:rPr lang="en-US" err="1">
                <a:latin typeface="나눔바른고딕"/>
                <a:cs typeface="Arial"/>
              </a:rPr>
              <a:t>친화적인</a:t>
            </a:r>
            <a:r>
              <a:rPr lang="en-US">
                <a:latin typeface="나눔바른고딕"/>
                <a:cs typeface="Arial"/>
              </a:rPr>
              <a:t> </a:t>
            </a:r>
            <a:r>
              <a:rPr lang="en-US" err="1">
                <a:latin typeface="나눔바른고딕"/>
                <a:cs typeface="Arial"/>
              </a:rPr>
              <a:t>인터페이스를</a:t>
            </a:r>
            <a:r>
              <a:rPr lang="en-US">
                <a:latin typeface="나눔바른고딕"/>
                <a:cs typeface="Arial"/>
              </a:rPr>
              <a:t> </a:t>
            </a:r>
            <a:r>
              <a:rPr lang="en-US" err="1">
                <a:latin typeface="나눔바른고딕"/>
                <a:cs typeface="Arial"/>
              </a:rPr>
              <a:t>통해</a:t>
            </a:r>
            <a:r>
              <a:rPr lang="en-US">
                <a:latin typeface="나눔바른고딕"/>
                <a:cs typeface="Arial"/>
              </a:rPr>
              <a:t> </a:t>
            </a:r>
            <a:r>
              <a:rPr lang="en-US" err="1">
                <a:latin typeface="나눔바른고딕"/>
                <a:cs typeface="Arial"/>
              </a:rPr>
              <a:t>관련된</a:t>
            </a:r>
            <a:r>
              <a:rPr lang="en-US">
                <a:latin typeface="나눔바른고딕"/>
                <a:cs typeface="Arial"/>
              </a:rPr>
              <a:t> </a:t>
            </a:r>
            <a:r>
              <a:rPr lang="en-US" err="1">
                <a:latin typeface="나눔바른고딕"/>
                <a:cs typeface="Arial"/>
              </a:rPr>
              <a:t>정보에</a:t>
            </a:r>
            <a:r>
              <a:rPr lang="en-US">
                <a:latin typeface="나눔바른고딕"/>
                <a:cs typeface="Arial"/>
              </a:rPr>
              <a:t> </a:t>
            </a:r>
            <a:r>
              <a:rPr lang="en-US" err="1">
                <a:latin typeface="나눔바른고딕"/>
                <a:cs typeface="Arial"/>
              </a:rPr>
              <a:t>집중</a:t>
            </a:r>
            <a:endParaRPr lang="en-US">
              <a:latin typeface="나눔바른고딕"/>
              <a:cs typeface="Arial"/>
            </a:endParaRPr>
          </a:p>
          <a:p>
            <a:pPr marL="342900" indent="-342900">
              <a:buFont typeface=""/>
              <a:buAutoNum type="arabicPeriod" startAt="3"/>
            </a:pPr>
            <a:endParaRPr lang="en-US" altLang="ko-KR">
              <a:cs typeface="Arial"/>
            </a:endParaRPr>
          </a:p>
          <a:p>
            <a:pPr marL="342900" indent="-342900">
              <a:buFont typeface=""/>
              <a:buAutoNum type="arabicPeriod" startAt="4"/>
            </a:pPr>
            <a:r>
              <a:rPr lang="en-US" altLang="ko-KR" b="1">
                <a:cs typeface="Arial"/>
              </a:rPr>
              <a:t>Quick Assistance</a:t>
            </a:r>
            <a:br>
              <a:rPr lang="en-US" altLang="ko-KR">
                <a:cs typeface="Arial"/>
              </a:rPr>
            </a:br>
            <a:r>
              <a:rPr lang="en-US" altLang="ko-KR" err="1">
                <a:latin typeface="나눔바른고딕"/>
                <a:cs typeface="Arial"/>
              </a:rPr>
              <a:t>대학생활</a:t>
            </a:r>
            <a:r>
              <a:rPr lang="en-US" altLang="ko-KR">
                <a:latin typeface="나눔바른고딕"/>
                <a:cs typeface="Arial"/>
              </a:rPr>
              <a:t> </a:t>
            </a:r>
            <a:r>
              <a:rPr lang="en-US" altLang="ko-KR" err="1">
                <a:latin typeface="나눔바른고딕"/>
                <a:cs typeface="Arial"/>
              </a:rPr>
              <a:t>관련</a:t>
            </a:r>
            <a:r>
              <a:rPr lang="en-US" altLang="ko-KR">
                <a:latin typeface="나눔바른고딕"/>
                <a:cs typeface="Arial"/>
              </a:rPr>
              <a:t> </a:t>
            </a:r>
            <a:r>
              <a:rPr lang="en-US" altLang="ko-KR" err="1">
                <a:latin typeface="나눔바른고딕"/>
                <a:cs typeface="Arial"/>
              </a:rPr>
              <a:t>정보에</a:t>
            </a:r>
            <a:r>
              <a:rPr lang="en-US" altLang="ko-KR">
                <a:latin typeface="나눔바른고딕"/>
                <a:cs typeface="Arial"/>
              </a:rPr>
              <a:t> </a:t>
            </a:r>
            <a:r>
              <a:rPr lang="en-US" altLang="ko-KR" err="1">
                <a:latin typeface="나눔바른고딕"/>
                <a:cs typeface="Arial"/>
              </a:rPr>
              <a:t>집중된</a:t>
            </a:r>
            <a:r>
              <a:rPr lang="en-US" altLang="ko-KR">
                <a:latin typeface="나눔바른고딕"/>
                <a:cs typeface="Arial"/>
              </a:rPr>
              <a:t> </a:t>
            </a:r>
            <a:r>
              <a:rPr lang="en-US" altLang="ko-KR" err="1">
                <a:latin typeface="나눔바른고딕"/>
                <a:cs typeface="Arial"/>
              </a:rPr>
              <a:t>챗봇을</a:t>
            </a:r>
            <a:r>
              <a:rPr lang="en-US" altLang="ko-KR">
                <a:latin typeface="나눔바른고딕"/>
                <a:cs typeface="Arial"/>
              </a:rPr>
              <a:t> </a:t>
            </a:r>
            <a:r>
              <a:rPr lang="en-US" altLang="ko-KR" err="1">
                <a:latin typeface="나눔바른고딕"/>
                <a:cs typeface="Arial"/>
              </a:rPr>
              <a:t>통해</a:t>
            </a:r>
            <a:r>
              <a:rPr lang="en-US" altLang="ko-KR">
                <a:latin typeface="나눔바른고딕"/>
                <a:cs typeface="Arial"/>
              </a:rPr>
              <a:t> </a:t>
            </a:r>
            <a:r>
              <a:rPr lang="en-US" altLang="ko-KR" err="1">
                <a:latin typeface="나눔바른고딕"/>
                <a:cs typeface="Arial"/>
              </a:rPr>
              <a:t>정밀한</a:t>
            </a:r>
            <a:r>
              <a:rPr lang="en-US" altLang="ko-KR">
                <a:latin typeface="나눔바른고딕"/>
                <a:cs typeface="Arial"/>
              </a:rPr>
              <a:t> </a:t>
            </a:r>
            <a:r>
              <a:rPr lang="en-US" altLang="ko-KR" err="1">
                <a:latin typeface="나눔바른고딕"/>
                <a:cs typeface="Arial"/>
              </a:rPr>
              <a:t>답변을</a:t>
            </a:r>
            <a:r>
              <a:rPr lang="en-US" altLang="ko-KR">
                <a:latin typeface="나눔바른고딕"/>
                <a:cs typeface="Arial"/>
              </a:rPr>
              <a:t> </a:t>
            </a:r>
            <a:r>
              <a:rPr lang="en-US" altLang="ko-KR" err="1">
                <a:latin typeface="나눔바른고딕"/>
                <a:cs typeface="Arial"/>
              </a:rPr>
              <a:t>제공</a:t>
            </a:r>
            <a:endParaRPr lang="en-US" altLang="ko-KR">
              <a:latin typeface="나눔바른고딕"/>
              <a:cs typeface="Arial"/>
            </a:endParaRPr>
          </a:p>
          <a:p>
            <a:pPr marL="342900" indent="-342900">
              <a:buFont typeface=""/>
              <a:buAutoNum type="arabicPeriod" startAt="4"/>
            </a:pPr>
            <a:endParaRPr lang="en-US" altLang="ko-KR">
              <a:cs typeface="Arial"/>
            </a:endParaRPr>
          </a:p>
          <a:p>
            <a:pPr marL="342900" indent="-342900">
              <a:buFont typeface=""/>
              <a:buAutoNum type="arabicPeriod" startAt="5"/>
            </a:pPr>
            <a:r>
              <a:rPr lang="en-US" altLang="ko-KR" b="1">
                <a:cs typeface="Arial"/>
              </a:rPr>
              <a:t>Streamlined Management </a:t>
            </a:r>
            <a:br>
              <a:rPr lang="en-US" altLang="ko-KR">
                <a:cs typeface="Arial"/>
              </a:rPr>
            </a:br>
            <a:r>
              <a:rPr lang="en-US" err="1">
                <a:latin typeface="나눔바른고딕"/>
                <a:cs typeface="Arial"/>
              </a:rPr>
              <a:t>하나의</a:t>
            </a:r>
            <a:r>
              <a:rPr lang="en-US">
                <a:latin typeface="나눔바른고딕"/>
                <a:cs typeface="Arial"/>
              </a:rPr>
              <a:t> </a:t>
            </a:r>
            <a:r>
              <a:rPr lang="en-US" err="1">
                <a:latin typeface="나눔바른고딕"/>
                <a:cs typeface="Arial"/>
              </a:rPr>
              <a:t>플랫폼에서</a:t>
            </a:r>
            <a:r>
              <a:rPr lang="en-US">
                <a:latin typeface="나눔바른고딕"/>
                <a:cs typeface="Arial"/>
              </a:rPr>
              <a:t> </a:t>
            </a:r>
            <a:r>
              <a:rPr lang="en-US" err="1">
                <a:latin typeface="나눔바른고딕"/>
                <a:cs typeface="Arial"/>
              </a:rPr>
              <a:t>공지사항과</a:t>
            </a:r>
            <a:r>
              <a:rPr lang="en-US">
                <a:latin typeface="나눔바른고딕"/>
                <a:cs typeface="Arial"/>
              </a:rPr>
              <a:t> </a:t>
            </a:r>
            <a:r>
              <a:rPr lang="en-US" err="1">
                <a:latin typeface="나눔바른고딕"/>
                <a:cs typeface="Arial"/>
              </a:rPr>
              <a:t>개인</a:t>
            </a:r>
            <a:r>
              <a:rPr lang="en-US">
                <a:latin typeface="나눔바른고딕"/>
                <a:cs typeface="Arial"/>
              </a:rPr>
              <a:t> </a:t>
            </a:r>
            <a:r>
              <a:rPr lang="en-US" err="1">
                <a:latin typeface="나눔바른고딕"/>
                <a:cs typeface="Arial"/>
              </a:rPr>
              <a:t>선호도를</a:t>
            </a:r>
            <a:r>
              <a:rPr lang="en-US">
                <a:latin typeface="나눔바른고딕"/>
                <a:cs typeface="Arial"/>
              </a:rPr>
              <a:t> </a:t>
            </a:r>
            <a:r>
              <a:rPr lang="en-US" err="1">
                <a:latin typeface="나눔바른고딕"/>
                <a:cs typeface="Arial"/>
              </a:rPr>
              <a:t>쉽게</a:t>
            </a:r>
            <a:r>
              <a:rPr lang="en-US">
                <a:latin typeface="나눔바른고딕"/>
                <a:cs typeface="Arial"/>
              </a:rPr>
              <a:t> </a:t>
            </a:r>
            <a:r>
              <a:rPr lang="en-US" err="1">
                <a:latin typeface="나눔바른고딕"/>
                <a:cs typeface="Arial"/>
              </a:rPr>
              <a:t>관리</a:t>
            </a:r>
            <a:endParaRPr lang="en-US">
              <a:latin typeface="나눔바른고딕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6490466"/>
      </p:ext>
    </p:extLst>
  </p:cSld>
  <p:clrMapOvr>
    <a:masterClrMapping/>
  </p:clrMapOvr>
</p:sld>
</file>

<file path=ppt/theme/theme1.xml><?xml version="1.0" encoding="utf-8"?>
<a:theme xmlns:a="http://schemas.openxmlformats.org/drawingml/2006/main" name="테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2">
      <a:majorFont>
        <a:latin typeface="Calibri"/>
        <a:ea typeface="나눔바른고딕"/>
        <a:cs typeface=""/>
      </a:majorFont>
      <a:minorFont>
        <a:latin typeface="Calibri"/>
        <a:ea typeface="나눔바른고딕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테ak" id="{BC7608EF-8132-42B4-B099-6680A2990E9B}" vid="{6154F215-63E1-425F-9C2E-2FE787DE6B9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테ak</Template>
  <Application>Microsoft Office PowerPoint</Application>
  <PresentationFormat>와이드스크린</PresentationFormat>
  <Slides>45</Slides>
  <Notes>10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6" baseType="lpstr">
      <vt:lpstr>테ak</vt:lpstr>
      <vt:lpstr>PowerPoint 프레젠테이션</vt:lpstr>
      <vt:lpstr>PowerPoint 프레젠테이션</vt:lpstr>
      <vt:lpstr>Introduction</vt:lpstr>
      <vt:lpstr>PowerPoint 프레젠테이션</vt:lpstr>
      <vt:lpstr>PowerPoint 프레젠테이션</vt:lpstr>
      <vt:lpstr>Goal &amp; progress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Implementation Result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Demo</vt:lpstr>
      <vt:lpstr>PowerPoint 프레젠테이션</vt:lpstr>
      <vt:lpstr>test &amp; result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백민호</dc:creator>
  <cp:revision>4</cp:revision>
  <dcterms:created xsi:type="dcterms:W3CDTF">2024-11-27T14:21:13Z</dcterms:created>
  <dcterms:modified xsi:type="dcterms:W3CDTF">2024-12-01T14:50:02Z</dcterms:modified>
</cp:coreProperties>
</file>